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06" r:id="rId2"/>
    <p:sldId id="257" r:id="rId3"/>
    <p:sldId id="384" r:id="rId4"/>
    <p:sldId id="364" r:id="rId5"/>
    <p:sldId id="367" r:id="rId6"/>
    <p:sldId id="369" r:id="rId7"/>
    <p:sldId id="387" r:id="rId8"/>
    <p:sldId id="389" r:id="rId9"/>
    <p:sldId id="739" r:id="rId10"/>
    <p:sldId id="342" r:id="rId11"/>
    <p:sldId id="370" r:id="rId12"/>
    <p:sldId id="352" r:id="rId13"/>
    <p:sldId id="345" r:id="rId14"/>
    <p:sldId id="390" r:id="rId15"/>
    <p:sldId id="347" r:id="rId16"/>
    <p:sldId id="327" r:id="rId17"/>
    <p:sldId id="348" r:id="rId18"/>
    <p:sldId id="396" r:id="rId19"/>
    <p:sldId id="317" r:id="rId20"/>
    <p:sldId id="397" r:id="rId21"/>
    <p:sldId id="395" r:id="rId22"/>
    <p:sldId id="388" r:id="rId23"/>
    <p:sldId id="305" r:id="rId24"/>
    <p:sldId id="376" r:id="rId25"/>
    <p:sldId id="377" r:id="rId26"/>
    <p:sldId id="328" r:id="rId27"/>
    <p:sldId id="299" r:id="rId28"/>
    <p:sldId id="391" r:id="rId29"/>
    <p:sldId id="392" r:id="rId30"/>
    <p:sldId id="386" r:id="rId31"/>
    <p:sldId id="330" r:id="rId32"/>
    <p:sldId id="393" r:id="rId33"/>
    <p:sldId id="738" r:id="rId34"/>
    <p:sldId id="316" r:id="rId35"/>
    <p:sldId id="378" r:id="rId36"/>
    <p:sldId id="323" r:id="rId37"/>
    <p:sldId id="344" r:id="rId38"/>
    <p:sldId id="371" r:id="rId39"/>
    <p:sldId id="350" r:id="rId40"/>
    <p:sldId id="383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3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2F7"/>
    <a:srgbClr val="4BDEE3"/>
    <a:srgbClr val="43E3E3"/>
    <a:srgbClr val="1453E3"/>
    <a:srgbClr val="1947FB"/>
    <a:srgbClr val="C12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290" autoAdjust="0"/>
    <p:restoredTop sz="94706" autoAdjust="0"/>
  </p:normalViewPr>
  <p:slideViewPr>
    <p:cSldViewPr snapToGrid="0" snapToObjects="1" showGuides="1">
      <p:cViewPr varScale="1">
        <p:scale>
          <a:sx n="222" d="100"/>
          <a:sy n="222" d="100"/>
        </p:scale>
        <p:origin x="1352" y="192"/>
      </p:cViewPr>
      <p:guideLst>
        <p:guide orient="horz" pos="3173"/>
        <p:guide pos="5759"/>
      </p:guideLst>
    </p:cSldViewPr>
  </p:slideViewPr>
  <p:outlineViewPr>
    <p:cViewPr>
      <p:scale>
        <a:sx n="33" d="100"/>
        <a:sy n="33" d="100"/>
      </p:scale>
      <p:origin x="0" y="55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D2774-186A-AB48-9F36-82FDB6A83C3D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BB5D3-E038-3040-A133-92630B3E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2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41562-610F-7E41-93EF-79170C8340CD}" type="datetimeFigureOut">
              <a:rPr lang="en-US" smtClean="0"/>
              <a:t>3/25/25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54D48-21AB-6546-9E79-9D680E89D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63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893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7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simply population 1 were</a:t>
            </a:r>
            <a:r>
              <a:rPr lang="en-US" baseline="0" dirty="0"/>
              <a:t> represented at a higher proportion in the group of "early flowering".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82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651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structure and kinship are both confounding factors in GWAS since they produce covariance between individuals' phenotype values. Yet the dimensionality of these two processes are different. Population structure is a low dimensional process embedded in a high dimensional space so that a relatively small number of principal components represent the underlying population genetics [2], [27], [30]. Therefore, a small number of principal components can be adequate to account for population structure in GWAS datasets [3], [1]. Conversely, kinship is a high dimensional process since small sets of individuals are very closely related while being unrelated to the remaining individuals. Consider an idealized example of independent parent-offspring duos so that the coefficient of </a:t>
            </a:r>
            <a:r>
              <a:rPr lang="en-US" dirty="0" err="1"/>
              <a:t>coancestry</a:t>
            </a:r>
            <a:r>
              <a:rPr lang="en-US" dirty="0"/>
              <a:t> between parent and offspring is 0.5, and 0 between all other individuals. It follows directly that the corresponding </a:t>
            </a:r>
            <a:r>
              <a:rPr lang="en-US" dirty="0" err="1"/>
              <a:t>coancestry</a:t>
            </a:r>
            <a:r>
              <a:rPr lang="en-US" dirty="0"/>
              <a:t> matrix is block diagonal and the </a:t>
            </a:r>
            <a:r>
              <a:rPr lang="en-US" dirty="0" err="1"/>
              <a:t>eigen</a:t>
            </a:r>
            <a:r>
              <a:rPr lang="en-US" dirty="0"/>
              <a:t>-spectrum has a long tail so that all </a:t>
            </a:r>
            <a:r>
              <a:rPr lang="en-US" dirty="0" err="1"/>
              <a:t>eigen</a:t>
            </a:r>
            <a:r>
              <a:rPr lang="en-US" dirty="0"/>
              <a:t>-values are nonzero. Thus kinship is a high-dimensional process that cannot be captured by a small number of principal components.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29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a Q-Q plot from a genome-wide association study (GWAS), each dot represents the expected versus observed p-values for a single nucleotide polymorphism (SNP).</a:t>
            </a:r>
          </a:p>
          <a:p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expected p-value = (rank of SNP in the data set) / (total number of SNPs being tested)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3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61A31-88BE-FE4B-8A66-22C806CDEFE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82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3B292-8EB8-1340-8802-EB8EB27010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638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67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56169-2263-4562-1183-080B9D1FC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81C9B4-72B4-F19E-E617-CBEE480712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9893E2-D96C-84C9-E31E-552DB87CD2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FF0000"/>
                </a:solidFill>
              </a:rPr>
              <a:t>Assumptions: 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0000"/>
                </a:solidFill>
              </a:rPr>
              <a:t>1. </a:t>
            </a:r>
            <a:r>
              <a:rPr lang="en-IN" sz="1200" dirty="0"/>
              <a:t>Crossovers occurred at random along the chromosome </a:t>
            </a:r>
          </a:p>
          <a:p>
            <a:pPr marL="0" indent="0">
              <a:buNone/>
            </a:pPr>
            <a:r>
              <a:rPr lang="en-IN" sz="1200" dirty="0"/>
              <a:t>2. The probability of a crossover at one position along the chromosome was independent of the probability of a crossover at another position.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CA072-4939-321E-2DC1-2DBB2C23EB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823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6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726ED-DAEF-0CBF-5B98-87873AD30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AFE76D-317A-5DF3-C023-05738CE478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FE180B-BD94-BA97-8C57-43A7774F56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&lt;- seq(0, 0.4999, by=0.01)</a:t>
            </a:r>
          </a:p>
          <a:p>
            <a:r>
              <a:rPr lang="en-US" dirty="0"/>
              <a:t>d &lt;- -0.5*log(1-2*r)</a:t>
            </a:r>
          </a:p>
          <a:p>
            <a:r>
              <a:rPr lang="en-US" dirty="0" err="1"/>
              <a:t>cM</a:t>
            </a:r>
            <a:r>
              <a:rPr lang="en-US" dirty="0"/>
              <a:t> &lt;- d*100</a:t>
            </a:r>
          </a:p>
          <a:p>
            <a:r>
              <a:rPr lang="en-US" dirty="0"/>
              <a:t>plot(NULL, NULL, </a:t>
            </a:r>
            <a:r>
              <a:rPr lang="en-US" dirty="0" err="1"/>
              <a:t>xlim</a:t>
            </a:r>
            <a:r>
              <a:rPr lang="en-US" dirty="0"/>
              <a:t>=range(r), </a:t>
            </a:r>
            <a:r>
              <a:rPr lang="en-US" dirty="0" err="1"/>
              <a:t>ylim</a:t>
            </a:r>
            <a:r>
              <a:rPr lang="en-US" dirty="0"/>
              <a:t>=range(</a:t>
            </a:r>
            <a:r>
              <a:rPr lang="en-US" dirty="0" err="1"/>
              <a:t>cM</a:t>
            </a:r>
            <a:r>
              <a:rPr lang="en-US" dirty="0"/>
              <a:t>),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="recombination rate",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="Haldane's distance (</a:t>
            </a:r>
            <a:r>
              <a:rPr lang="en-US" dirty="0" err="1"/>
              <a:t>cM</a:t>
            </a:r>
            <a:r>
              <a:rPr lang="en-US" dirty="0"/>
              <a:t>)",</a:t>
            </a:r>
          </a:p>
          <a:p>
            <a:r>
              <a:rPr lang="en-US" dirty="0"/>
              <a:t>     main="Haldane's mapping function")</a:t>
            </a:r>
          </a:p>
          <a:p>
            <a:r>
              <a:rPr lang="en-US" dirty="0"/>
              <a:t>lines(r, </a:t>
            </a:r>
            <a:r>
              <a:rPr lang="en-US" dirty="0" err="1"/>
              <a:t>cM</a:t>
            </a:r>
            <a:r>
              <a:rPr lang="en-US" dirty="0"/>
              <a:t>, </a:t>
            </a:r>
            <a:r>
              <a:rPr lang="en-US" dirty="0" err="1"/>
              <a:t>lwd</a:t>
            </a:r>
            <a:r>
              <a:rPr lang="en-US" dirty="0"/>
              <a:t>=2)</a:t>
            </a:r>
          </a:p>
          <a:p>
            <a:r>
              <a:rPr lang="en-US" dirty="0"/>
              <a:t>lines(r, 100*r, col="gray50", </a:t>
            </a:r>
            <a:r>
              <a:rPr lang="en-US" dirty="0" err="1"/>
              <a:t>lwd</a:t>
            </a:r>
            <a:r>
              <a:rPr lang="en-US" dirty="0"/>
              <a:t>=2)</a:t>
            </a:r>
          </a:p>
          <a:p>
            <a:r>
              <a:rPr lang="en-US" dirty="0"/>
              <a:t>#</a:t>
            </a:r>
            <a:r>
              <a:rPr lang="en-US" dirty="0" err="1"/>
              <a:t>abline</a:t>
            </a:r>
            <a:r>
              <a:rPr lang="en-US" dirty="0"/>
              <a:t>(a=0, b=1)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4FD5E-C912-2C7A-5C48-2876A38916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656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4557A0-89BA-BDBB-2AA7-D2FE5D66B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CD8528-87CC-C8A8-DE73-26D100174B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C28E9E-7876-BCB9-E5BB-EB4F990816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FF0000"/>
                </a:solidFill>
              </a:rPr>
              <a:t>Assumptions: 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0000"/>
                </a:solidFill>
              </a:rPr>
              <a:t>1. </a:t>
            </a:r>
            <a:r>
              <a:rPr lang="en-IN" sz="1200" dirty="0"/>
              <a:t>Crossovers occurred at random along the chromosome </a:t>
            </a:r>
          </a:p>
          <a:p>
            <a:pPr marL="0" indent="0">
              <a:buNone/>
            </a:pPr>
            <a:r>
              <a:rPr lang="en-IN" sz="1200" dirty="0"/>
              <a:t>2. The probability of a crossover at one position along the chromosome was independent of the probability of a crossover at another position.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AFF6C6-7D6B-705B-F669-26579E5C02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29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colors;</a:t>
            </a:r>
            <a:r>
              <a:rPr lang="en-US" baseline="0" dirty="0"/>
              <a:t> shape; size;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14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9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32B7A-A0EB-DE18-2229-BD06E2233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A8268F-8DFE-CCF9-7589-2FF82952A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858BB-8A6C-0E04-C114-2267F611A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05FAB-AAA9-4A01-E0E2-2BA655524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9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12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716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likelihood</a:t>
            </a:r>
            <a:r>
              <a:rPr lang="en-US" baseline="0" dirty="0"/>
              <a:t> of a QTL at a location is 1000 times as that of no QTLs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4EF3-0DAA-714F-90CE-4047899F238F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5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259-BD41-7644-8239-9C6BA2210306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6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1EFC-E6AB-2947-A6D2-5B231F6001E8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4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7841-5AC3-314E-B511-702A63E29FFA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1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64125-C793-CF40-AB85-5C580211B255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3BC11-D26C-9545-8066-AD887DC40162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B1DA-39EA-654F-9C1C-79D5A957E68F}" type="datetime1">
              <a:rPr lang="en-US" smtClean="0"/>
              <a:t>3/25/25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9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DEB1-7C20-1A41-8500-9C13ED8CAD7B}" type="datetime1">
              <a:rPr lang="en-US" smtClean="0"/>
              <a:t>3/25/25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08EA-94AC-6B47-B055-F8BDD6933FD2}" type="datetime1">
              <a:rPr lang="en-US" smtClean="0"/>
              <a:t>3/25/25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6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84899-45CA-A542-9B98-BED806E245BD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76BE-35F3-B741-9D24-92BEBB725E1A}" type="datetime1">
              <a:rPr lang="en-US" smtClean="0"/>
              <a:t>3/25/25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3C396-9FD4-4C49-83A0-4D35B418F31C}" type="datetime1">
              <a:rPr lang="en-US" smtClean="0"/>
              <a:t>3/25/25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5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7" Type="http://schemas.openxmlformats.org/officeDocument/2006/relationships/image" Target="../media/image1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4" Type="http://schemas.openxmlformats.org/officeDocument/2006/relationships/oleObject" Target="../embeddings/oleObject2.bin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4849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/>
              <a:t>QTL mapping and GWAS</a:t>
            </a:r>
            <a:br>
              <a:rPr lang="en-US" sz="3600" dirty="0"/>
            </a:br>
            <a:br>
              <a:rPr lang="en-US" sz="2800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2906799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3/25/2025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41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262"/>
            <a:ext cx="8229600" cy="799288"/>
          </a:xfrm>
        </p:spPr>
        <p:txBody>
          <a:bodyPr>
            <a:normAutofit/>
          </a:bodyPr>
          <a:lstStyle/>
          <a:p>
            <a:r>
              <a:rPr lang="en-US" sz="3200" dirty="0"/>
              <a:t>Approach 1: t-test 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37" y="885362"/>
            <a:ext cx="5267482" cy="226717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Based on the genotype data, individuals are divided into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Perform t-test or ANOVA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Repeat for all markers</a:t>
            </a:r>
          </a:p>
          <a:p>
            <a:pPr marL="0" indent="0">
              <a:buNone/>
            </a:pPr>
            <a:r>
              <a:rPr lang="en-US" sz="2400" dirty="0"/>
              <a:t>(use t-test if only two groups exist)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7173" y="3152540"/>
            <a:ext cx="5912452" cy="1772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5000"/>
              </a:lnSpc>
              <a:buNone/>
            </a:pPr>
            <a:r>
              <a:rPr lang="en-US" sz="2000" b="1" i="1" dirty="0"/>
              <a:t>Pros</a:t>
            </a:r>
            <a:r>
              <a:rPr lang="en-US" sz="2000" b="1" dirty="0"/>
              <a:t>:</a:t>
            </a:r>
          </a:p>
          <a:p>
            <a:pPr>
              <a:lnSpc>
                <a:spcPct val="85000"/>
              </a:lnSpc>
            </a:pPr>
            <a:r>
              <a:rPr lang="en-US" sz="2000" dirty="0"/>
              <a:t>Simple; No maps required</a:t>
            </a:r>
          </a:p>
          <a:p>
            <a:pPr marL="0" indent="0">
              <a:lnSpc>
                <a:spcPct val="85000"/>
              </a:lnSpc>
              <a:buNone/>
            </a:pPr>
            <a:r>
              <a:rPr lang="en-US" sz="2000" b="1" i="1" dirty="0"/>
              <a:t>Cons</a:t>
            </a:r>
            <a:r>
              <a:rPr lang="en-US" sz="2000" b="1" dirty="0"/>
              <a:t>:</a:t>
            </a:r>
          </a:p>
          <a:p>
            <a:pPr>
              <a:lnSpc>
                <a:spcPct val="85000"/>
              </a:lnSpc>
            </a:pPr>
            <a:r>
              <a:rPr lang="en-US" sz="2000" dirty="0"/>
              <a:t>Individuals with missing data are excluded</a:t>
            </a:r>
          </a:p>
          <a:p>
            <a:pPr>
              <a:lnSpc>
                <a:spcPct val="85000"/>
              </a:lnSpc>
            </a:pPr>
            <a:r>
              <a:rPr lang="en-US" sz="2000" dirty="0"/>
              <a:t>Reduced power when markers are in a low density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41071" y="939161"/>
            <a:ext cx="1133644" cy="3011173"/>
            <a:chOff x="5580401" y="3444307"/>
            <a:chExt cx="1133644" cy="3011173"/>
          </a:xfrm>
        </p:grpSpPr>
        <p:sp>
          <p:nvSpPr>
            <p:cNvPr id="7" name="Rectangle 6"/>
            <p:cNvSpPr/>
            <p:nvPr/>
          </p:nvSpPr>
          <p:spPr>
            <a:xfrm>
              <a:off x="5945300" y="3743687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00" y="4472819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45300" y="4108253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  <a:endParaRPr lang="en-US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45300" y="4837385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45300" y="5721581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45300" y="5357015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  <a:endParaRPr lang="en-US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5300" y="6086148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80401" y="3444307"/>
              <a:ext cx="113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genotype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74715" y="939161"/>
            <a:ext cx="1351248" cy="3025941"/>
            <a:chOff x="5510095" y="3444307"/>
            <a:chExt cx="1351248" cy="3025941"/>
          </a:xfrm>
        </p:grpSpPr>
        <p:sp>
          <p:nvSpPr>
            <p:cNvPr id="17" name="Rectangle 16"/>
            <p:cNvSpPr/>
            <p:nvPr/>
          </p:nvSpPr>
          <p:spPr>
            <a:xfrm>
              <a:off x="5945300" y="374368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35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45300" y="447281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20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45300" y="410825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ea typeface="ＭＳ Ｐゴシック" charset="-128"/>
                  <a:cs typeface="ＭＳ Ｐゴシック" charset="-128"/>
                </a:rPr>
                <a:t>24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45300" y="4837385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45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45300" y="573634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18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45300" y="537178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3</a:t>
              </a:r>
              <a:endParaRPr lang="en-US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45300" y="6100916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10095" y="3444307"/>
              <a:ext cx="1351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Optima"/>
                  <a:cs typeface="Optima"/>
                </a:rPr>
                <a:t>phenotype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63" y="102393"/>
            <a:ext cx="8229600" cy="857390"/>
          </a:xfrm>
        </p:spPr>
        <p:txBody>
          <a:bodyPr>
            <a:normAutofit/>
          </a:bodyPr>
          <a:lstStyle/>
          <a:p>
            <a:r>
              <a:rPr lang="en-US" sz="3200" dirty="0"/>
              <a:t>Approach 2: Interval mapping (IM)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14330" y="1491010"/>
            <a:ext cx="68669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633643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513185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40922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34903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79012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80272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53511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81248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19338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20598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7323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985060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23150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24410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22026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60116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61376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1203992" y="1585742"/>
            <a:ext cx="556563" cy="443447"/>
            <a:chOff x="1203991" y="2303845"/>
            <a:chExt cx="556563" cy="443447"/>
          </a:xfrm>
        </p:grpSpPr>
        <p:sp>
          <p:nvSpPr>
            <p:cNvPr id="9" name="TextBox 8"/>
            <p:cNvSpPr txBox="1"/>
            <p:nvPr/>
          </p:nvSpPr>
          <p:spPr>
            <a:xfrm>
              <a:off x="1203991" y="237796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QTL</a:t>
              </a:r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421824" y="2303845"/>
              <a:ext cx="120897" cy="1402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1314329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961899" y="2173645"/>
            <a:ext cx="7571780" cy="236705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800" dirty="0"/>
              <a:t>Assume a single QTL model (QTL at a certain genetic position)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Determine the </a:t>
            </a:r>
            <a:r>
              <a:rPr lang="en-US" sz="2800" b="1" i="1" dirty="0"/>
              <a:t>confidence</a:t>
            </a:r>
            <a:r>
              <a:rPr lang="en-US" sz="2800" dirty="0"/>
              <a:t> of each QTL model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Scan the whole map (interval by interval)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5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8 -0.00116 L 0.72855 0.0004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6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002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Estimate likelihood of a QTL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91" y="1160964"/>
            <a:ext cx="7951215" cy="3743221"/>
          </a:xfrm>
        </p:spPr>
        <p:txBody>
          <a:bodyPr>
            <a:noAutofit/>
          </a:bodyPr>
          <a:lstStyle/>
          <a:p>
            <a:r>
              <a:rPr lang="en-US" sz="2400" b="1" dirty="0"/>
              <a:t>Likelihood under a QTL model</a:t>
            </a:r>
          </a:p>
          <a:p>
            <a:pPr marL="0" indent="0">
              <a:buNone/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 QTL at a given position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e.g., EM algorithm, Haley-Knott regression (HK)</a:t>
            </a:r>
          </a:p>
          <a:p>
            <a:pPr marL="0" indent="0">
              <a:buNone/>
            </a:pP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2400" b="1" dirty="0"/>
              <a:t>Likelihood under no QTL model</a:t>
            </a:r>
          </a:p>
          <a:p>
            <a:pPr marL="0" indent="0">
              <a:buNone/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no QTL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2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372"/>
            <a:ext cx="8229600" cy="792116"/>
          </a:xfrm>
        </p:spPr>
        <p:txBody>
          <a:bodyPr>
            <a:normAutofit/>
          </a:bodyPr>
          <a:lstStyle/>
          <a:p>
            <a:r>
              <a:rPr lang="en-US" sz="3200" dirty="0"/>
              <a:t>LOD (logarithm of the odds)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698" y="2066007"/>
            <a:ext cx="8229600" cy="849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LOD = </a:t>
            </a:r>
            <a:r>
              <a:rPr lang="en-US" sz="2400" b="1" i="1" dirty="0"/>
              <a:t>log</a:t>
            </a:r>
            <a:r>
              <a:rPr lang="en-US" sz="2400" b="1" baseline="-25000" dirty="0"/>
              <a:t>10</a:t>
            </a:r>
            <a:r>
              <a:rPr lang="en-US" sz="2400" b="1" dirty="0"/>
              <a:t> likelihood ratio</a:t>
            </a:r>
            <a:r>
              <a:rPr lang="en-US" sz="2400" dirty="0"/>
              <a:t>, comparing a single-QTL model to the “no QTL anywhere”.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61698" y="1023583"/>
            <a:ext cx="7125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a QTL at a given position)</a:t>
            </a:r>
          </a:p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no QTL)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00978" y="1556254"/>
            <a:ext cx="6944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234" y="1299234"/>
            <a:ext cx="17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LOD</a:t>
            </a:r>
            <a:r>
              <a:rPr lang="en-US" sz="2400" dirty="0"/>
              <a:t> = </a:t>
            </a:r>
            <a:r>
              <a:rPr lang="en-US" sz="2400" i="1" dirty="0"/>
              <a:t>log</a:t>
            </a:r>
            <a:r>
              <a:rPr lang="en-US" sz="2400" baseline="-25000" dirty="0"/>
              <a:t>10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79698" y="2992861"/>
            <a:ext cx="8229600" cy="99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LOD score </a:t>
            </a:r>
            <a:r>
              <a:rPr lang="en-US" sz="2400" dirty="0"/>
              <a:t>is a measure of the strength of evidence for the presence of a QTL at a particular location.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698" y="3998778"/>
            <a:ext cx="76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LOD scores must be closer to 3 before they will generally be deemed interesting.  </a:t>
            </a:r>
            <a:r>
              <a:rPr lang="en-US" sz="1600" dirty="0"/>
              <a:t>- Broman, Lab Animal, 30(7):44–52, 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3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2951"/>
            <a:ext cx="8229600" cy="258989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LOD = 3?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D4408-9296-AF46-9E93-0C9C5A687AEA}"/>
              </a:ext>
            </a:extLst>
          </p:cNvPr>
          <p:cNvSpPr/>
          <p:nvPr/>
        </p:nvSpPr>
        <p:spPr>
          <a:xfrm>
            <a:off x="1795196" y="3449552"/>
            <a:ext cx="7125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a QTL at a given position)</a:t>
            </a:r>
          </a:p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no QTL)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17A29-C142-DE49-A336-16322851A49E}"/>
              </a:ext>
            </a:extLst>
          </p:cNvPr>
          <p:cNvCxnSpPr/>
          <p:nvPr/>
        </p:nvCxnSpPr>
        <p:spPr>
          <a:xfrm>
            <a:off x="1834476" y="3982223"/>
            <a:ext cx="6944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77F2D0-C46A-D74C-ABDC-E3705916E732}"/>
              </a:ext>
            </a:extLst>
          </p:cNvPr>
          <p:cNvSpPr txBox="1"/>
          <p:nvPr/>
        </p:nvSpPr>
        <p:spPr>
          <a:xfrm>
            <a:off x="247732" y="3725203"/>
            <a:ext cx="17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LOD</a:t>
            </a:r>
            <a:r>
              <a:rPr lang="en-US" sz="2400" dirty="0"/>
              <a:t> = </a:t>
            </a:r>
            <a:r>
              <a:rPr lang="en-US" sz="2400" i="1" dirty="0"/>
              <a:t>log</a:t>
            </a:r>
            <a:r>
              <a:rPr lang="en-US" sz="2400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482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641701"/>
          </a:xfrm>
        </p:spPr>
        <p:txBody>
          <a:bodyPr>
            <a:normAutofit/>
          </a:bodyPr>
          <a:lstStyle/>
          <a:p>
            <a:r>
              <a:rPr lang="en-US" sz="3200" dirty="0"/>
              <a:t>Permutation tests to infer a </a:t>
            </a:r>
            <a:r>
              <a:rPr lang="en-US" sz="3200" i="1" dirty="0"/>
              <a:t>LOD</a:t>
            </a:r>
            <a:r>
              <a:rPr lang="en-US" sz="3200" dirty="0"/>
              <a:t> 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892" y="814593"/>
            <a:ext cx="8612216" cy="1941085"/>
          </a:xfrm>
        </p:spPr>
        <p:txBody>
          <a:bodyPr>
            <a:normAutofit/>
          </a:bodyPr>
          <a:lstStyle/>
          <a:p>
            <a:r>
              <a:rPr lang="en-US" sz="2400" dirty="0"/>
              <a:t>Permute/shuffle the phenotypes; keep the genotype data intact.</a:t>
            </a:r>
          </a:p>
          <a:p>
            <a:r>
              <a:rPr lang="en-US" sz="2400" dirty="0"/>
              <a:t>QTL analysis and get the max(LOD) (maxLOD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  <a:p>
            <a:r>
              <a:rPr lang="en-US" sz="2400" dirty="0"/>
              <a:t>Repeat 1000 times to have (maxLOD</a:t>
            </a:r>
            <a:r>
              <a:rPr lang="en-US" sz="2400" baseline="-25000" dirty="0"/>
              <a:t>1</a:t>
            </a:r>
            <a:r>
              <a:rPr lang="en-US" sz="2400" dirty="0"/>
              <a:t>, maxLOD</a:t>
            </a:r>
            <a:r>
              <a:rPr lang="en-US" sz="2400" baseline="-25000" dirty="0"/>
              <a:t>2</a:t>
            </a:r>
            <a:r>
              <a:rPr lang="en-US" sz="2400" dirty="0"/>
              <a:t>, … maxLOD</a:t>
            </a:r>
            <a:r>
              <a:rPr lang="en-US" sz="2400" baseline="-25000" dirty="0"/>
              <a:t>1000</a:t>
            </a:r>
            <a:r>
              <a:rPr lang="en-US" sz="2400" dirty="0"/>
              <a:t>)</a:t>
            </a:r>
          </a:p>
          <a:p>
            <a:r>
              <a:rPr lang="en-US" sz="2400" dirty="0"/>
              <a:t>The 95</a:t>
            </a:r>
            <a:r>
              <a:rPr lang="en-US" sz="2400" baseline="30000" dirty="0"/>
              <a:t>th</a:t>
            </a:r>
            <a:r>
              <a:rPr lang="en-US" sz="2400" dirty="0"/>
              <a:t> percentile of </a:t>
            </a:r>
            <a:r>
              <a:rPr lang="en-US" sz="2400" dirty="0" err="1"/>
              <a:t>MaxLOD</a:t>
            </a:r>
            <a:r>
              <a:rPr lang="en-US" sz="2400" dirty="0"/>
              <a:t> is a genome-wide LOD threshold.</a:t>
            </a:r>
          </a:p>
        </p:txBody>
      </p:sp>
      <p:pic>
        <p:nvPicPr>
          <p:cNvPr id="4" name="Picture 3" descr="Screenshot 2016-04-03 15.4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595514"/>
            <a:ext cx="3623491" cy="24455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33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229600" cy="946961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417" y="1678267"/>
            <a:ext cx="7594251" cy="1155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perform a QTL study on a human population?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3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Genome-wide association study (GWAS)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864584"/>
            <a:ext cx="8229600" cy="11819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GWAS is the study to correlate a great number of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genomic variants </a:t>
            </a:r>
            <a:r>
              <a:rPr lang="en-US" sz="2400" dirty="0"/>
              <a:t>with a large number of individuals to identify variants that are significantly associated with </a:t>
            </a:r>
            <a:r>
              <a:rPr lang="en-US" sz="2400" b="1" dirty="0">
                <a:solidFill>
                  <a:srgbClr val="17375E"/>
                </a:solidFill>
              </a:rPr>
              <a:t>the phenotype of interest</a:t>
            </a:r>
            <a:r>
              <a:rPr lang="en-US" sz="24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199" y="4517887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Goal: to identify causal variants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 descr="Screenshot 2016-04-06 01.09.00.png">
            <a:extLst>
              <a:ext uri="{FF2B5EF4-FFF2-40B4-BE49-F238E27FC236}">
                <a16:creationId xmlns:a16="http://schemas.microsoft.com/office/drawing/2014/main" id="{B0A69F46-F0AB-C843-A712-03DC9E22A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946684"/>
            <a:ext cx="7424529" cy="26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45E-12E7-7830-C908-BF91C40E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GWAS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074D-73E2-A110-4BD6-8F0BE6A54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9847"/>
            <a:ext cx="8229600" cy="29794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/>
              <a:t>Population</a:t>
            </a:r>
          </a:p>
          <a:p>
            <a:pPr>
              <a:lnSpc>
                <a:spcPct val="150000"/>
              </a:lnSpc>
            </a:pPr>
            <a:r>
              <a:rPr lang="en-US" sz="2800" u="sng" dirty="0"/>
              <a:t>Genotyping data </a:t>
            </a:r>
            <a:r>
              <a:rPr lang="en-US" sz="2800" dirty="0"/>
              <a:t>of a good number of markers of individuals in a population</a:t>
            </a:r>
          </a:p>
          <a:p>
            <a:pPr>
              <a:lnSpc>
                <a:spcPct val="150000"/>
              </a:lnSpc>
            </a:pPr>
            <a:r>
              <a:rPr lang="en-US" sz="2800" u="sng" dirty="0"/>
              <a:t>Phenotyping data </a:t>
            </a:r>
            <a:r>
              <a:rPr lang="en-US" sz="2800" dirty="0"/>
              <a:t>of individuals from a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985C0-00FA-2607-ECF4-CFDF7020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012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 txBox="1">
            <a:spLocks/>
          </p:cNvSpPr>
          <p:nvPr/>
        </p:nvSpPr>
        <p:spPr>
          <a:xfrm>
            <a:off x="602062" y="632476"/>
            <a:ext cx="8324859" cy="1885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Natural population</a:t>
            </a:r>
          </a:p>
          <a:p>
            <a:pPr marL="0" indent="0">
              <a:buNone/>
            </a:pPr>
            <a:r>
              <a:rPr lang="en-US" sz="2000" dirty="0"/>
              <a:t>Diverse individual plant lines/animals/human beings.</a:t>
            </a:r>
            <a:endParaRPr lang="en-US" sz="2000" b="1" dirty="0"/>
          </a:p>
          <a:p>
            <a:r>
              <a:rPr lang="en-US" sz="2000" b="1" dirty="0"/>
              <a:t>Multi-parent crosses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Nested association mapping lines (NAM)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Multi-parent Advanced Generation Inter-Cross (MAGIC)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084"/>
            <a:ext cx="8229600" cy="681825"/>
          </a:xfrm>
        </p:spPr>
        <p:txBody>
          <a:bodyPr>
            <a:normAutofit/>
          </a:bodyPr>
          <a:lstStyle/>
          <a:p>
            <a:r>
              <a:rPr lang="en-US" sz="3200" dirty="0"/>
              <a:t>Mapping populations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6" y="2578783"/>
            <a:ext cx="2783999" cy="208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06366" y="4749693"/>
            <a:ext cx="2617738" cy="18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000" dirty="0">
                <a:latin typeface="Arial" charset="0"/>
              </a:rPr>
              <a:t>Yu et al., Genetics 2008;178:539-551</a:t>
            </a:r>
          </a:p>
        </p:txBody>
      </p:sp>
      <p:pic>
        <p:nvPicPr>
          <p:cNvPr id="4" name="Picture 3" descr="Screenshot 2016-04-05 16.33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76" y="2539720"/>
            <a:ext cx="1948918" cy="2149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3142" y="4749693"/>
            <a:ext cx="3294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Huang et al., Plant Biotechnology Journal 2012; 10:826–839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462525"/>
            <a:ext cx="2133600" cy="365125"/>
          </a:xfrm>
        </p:spPr>
        <p:txBody>
          <a:bodyPr/>
          <a:lstStyle/>
          <a:p>
            <a:fld id="{F55B2AE2-DAEA-F74D-A404-B70F164081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72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14" y="457200"/>
            <a:ext cx="8229600" cy="546652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358" y="1572745"/>
            <a:ext cx="7691712" cy="1312812"/>
          </a:xfrm>
        </p:spPr>
        <p:txBody>
          <a:bodyPr>
            <a:normAutofit/>
          </a:bodyPr>
          <a:lstStyle/>
          <a:p>
            <a:r>
              <a:rPr lang="en-US" dirty="0"/>
              <a:t>QTL mapping</a:t>
            </a:r>
          </a:p>
          <a:p>
            <a:r>
              <a:rPr lang="en-US" dirty="0"/>
              <a:t>Genome-wide association study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4358" y="4305598"/>
            <a:ext cx="7844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Acknowledgements: some slides were prepared by Dr. Lei Li.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7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45E-12E7-7830-C908-BF91C40E2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302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Marker and causal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985C0-00FA-2607-ECF4-CFDF7020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4110B6-1292-1617-87CE-5447AD65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0" y="757059"/>
            <a:ext cx="2786711" cy="428404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94B238-C71F-A374-128B-E2D588D8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058" y="1158989"/>
            <a:ext cx="521199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bi-allelic SNPs are most commonly used markers for GWAS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CAF6D-4DB2-2B3F-D797-07F942159BC7}"/>
              </a:ext>
            </a:extLst>
          </p:cNvPr>
          <p:cNvSpPr txBox="1"/>
          <p:nvPr/>
        </p:nvSpPr>
        <p:spPr>
          <a:xfrm>
            <a:off x="3399058" y="2922270"/>
            <a:ext cx="5287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Why SNPs can be used to identify an association with a phenotype even causal variants are not typed?</a:t>
            </a:r>
          </a:p>
        </p:txBody>
      </p:sp>
    </p:spTree>
    <p:extLst>
      <p:ext uri="{BB962C8B-B14F-4D97-AF65-F5344CB8AC3E}">
        <p14:creationId xmlns:p14="http://schemas.microsoft.com/office/powerpoint/2010/main" val="1935092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3E92-B270-EE0F-4002-B6F859C7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15" y="102393"/>
            <a:ext cx="8229600" cy="479742"/>
          </a:xfrm>
        </p:spPr>
        <p:txBody>
          <a:bodyPr>
            <a:noAutofit/>
          </a:bodyPr>
          <a:lstStyle/>
          <a:p>
            <a:r>
              <a:rPr lang="en-US" sz="3200" dirty="0"/>
              <a:t>Linkage disequilibrium (LD)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464AA-D269-A520-B801-B41FC92CE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21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56EF3-2294-496D-B5A0-A3F641EEEB2F}"/>
              </a:ext>
            </a:extLst>
          </p:cNvPr>
          <p:cNvSpPr/>
          <p:nvPr/>
        </p:nvSpPr>
        <p:spPr>
          <a:xfrm>
            <a:off x="1714500" y="1636314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521EC-01BE-99BE-F6DF-A993F8D3B570}"/>
              </a:ext>
            </a:extLst>
          </p:cNvPr>
          <p:cNvSpPr/>
          <p:nvPr/>
        </p:nvSpPr>
        <p:spPr>
          <a:xfrm>
            <a:off x="1714500" y="201289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69604-F110-4E13-9B24-7585453F6528}"/>
              </a:ext>
            </a:extLst>
          </p:cNvPr>
          <p:cNvSpPr/>
          <p:nvPr/>
        </p:nvSpPr>
        <p:spPr>
          <a:xfrm>
            <a:off x="1714500" y="2389480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F6BDE-C463-A144-544C-91B19E08F80A}"/>
              </a:ext>
            </a:extLst>
          </p:cNvPr>
          <p:cNvSpPr/>
          <p:nvPr/>
        </p:nvSpPr>
        <p:spPr>
          <a:xfrm>
            <a:off x="1714500" y="2776002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6CFB78-7B42-0D3B-835F-659779CB6C23}"/>
              </a:ext>
            </a:extLst>
          </p:cNvPr>
          <p:cNvSpPr/>
          <p:nvPr/>
        </p:nvSpPr>
        <p:spPr>
          <a:xfrm>
            <a:off x="1714500" y="3172463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7B31F3-3A39-D049-44DA-AB31D0B08C61}"/>
              </a:ext>
            </a:extLst>
          </p:cNvPr>
          <p:cNvSpPr/>
          <p:nvPr/>
        </p:nvSpPr>
        <p:spPr>
          <a:xfrm>
            <a:off x="1714500" y="3558985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CA962-AC8A-2D15-57A1-40D0A94F8527}"/>
              </a:ext>
            </a:extLst>
          </p:cNvPr>
          <p:cNvSpPr/>
          <p:nvPr/>
        </p:nvSpPr>
        <p:spPr>
          <a:xfrm>
            <a:off x="1714500" y="3955446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4F201-C271-56C7-FE23-DD32667DA42D}"/>
              </a:ext>
            </a:extLst>
          </p:cNvPr>
          <p:cNvSpPr/>
          <p:nvPr/>
        </p:nvSpPr>
        <p:spPr>
          <a:xfrm>
            <a:off x="1714500" y="4332029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E86F4-9120-4AA9-3D20-44FE724F0A0F}"/>
              </a:ext>
            </a:extLst>
          </p:cNvPr>
          <p:cNvSpPr/>
          <p:nvPr/>
        </p:nvSpPr>
        <p:spPr>
          <a:xfrm>
            <a:off x="2286000" y="1636314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7A3F7-8F07-4F1A-52D4-8EC13C39DF07}"/>
              </a:ext>
            </a:extLst>
          </p:cNvPr>
          <p:cNvSpPr/>
          <p:nvPr/>
        </p:nvSpPr>
        <p:spPr>
          <a:xfrm>
            <a:off x="2286000" y="201289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ADD789-C807-3687-6FD7-0C49741EE4AC}"/>
              </a:ext>
            </a:extLst>
          </p:cNvPr>
          <p:cNvSpPr/>
          <p:nvPr/>
        </p:nvSpPr>
        <p:spPr>
          <a:xfrm>
            <a:off x="2286000" y="2389480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021769-B227-69A8-EC93-FF6739765880}"/>
              </a:ext>
            </a:extLst>
          </p:cNvPr>
          <p:cNvSpPr/>
          <p:nvPr/>
        </p:nvSpPr>
        <p:spPr>
          <a:xfrm>
            <a:off x="2286000" y="2776002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17E09E-B610-CE7E-8F7D-A49555C7D203}"/>
              </a:ext>
            </a:extLst>
          </p:cNvPr>
          <p:cNvSpPr/>
          <p:nvPr/>
        </p:nvSpPr>
        <p:spPr>
          <a:xfrm>
            <a:off x="2286000" y="3172463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C39232-D7C9-C73A-E4BC-C4DFAD870B86}"/>
              </a:ext>
            </a:extLst>
          </p:cNvPr>
          <p:cNvSpPr/>
          <p:nvPr/>
        </p:nvSpPr>
        <p:spPr>
          <a:xfrm>
            <a:off x="2286000" y="3558985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EB0E0-D9C3-F943-0933-8C5873846941}"/>
              </a:ext>
            </a:extLst>
          </p:cNvPr>
          <p:cNvSpPr/>
          <p:nvPr/>
        </p:nvSpPr>
        <p:spPr>
          <a:xfrm>
            <a:off x="2286000" y="3955446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C984B2-C53C-FDCA-5192-774F659468E6}"/>
              </a:ext>
            </a:extLst>
          </p:cNvPr>
          <p:cNvSpPr/>
          <p:nvPr/>
        </p:nvSpPr>
        <p:spPr>
          <a:xfrm>
            <a:off x="2286000" y="4332029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B0C0F5-8017-65DE-C4D3-D21527718E74}"/>
              </a:ext>
            </a:extLst>
          </p:cNvPr>
          <p:cNvSpPr/>
          <p:nvPr/>
        </p:nvSpPr>
        <p:spPr>
          <a:xfrm>
            <a:off x="163050" y="630270"/>
            <a:ext cx="898095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Linkage disequilibrium (LD): </a:t>
            </a:r>
            <a:r>
              <a:rPr lang="en-US" sz="2200" dirty="0">
                <a:solidFill>
                  <a:prstClr val="black"/>
                </a:solidFill>
                <a:cs typeface="Times New Roman" pitchFamily="18" charset="0"/>
              </a:rPr>
              <a:t>a non-random association of alleles at different loci; genotyping data at two loci have some level of correlations</a:t>
            </a:r>
            <a:endParaRPr lang="en-US" sz="2200" baseline="30000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2F61D1-2072-A2A2-BAE4-E82C82337A3E}"/>
              </a:ext>
            </a:extLst>
          </p:cNvPr>
          <p:cNvSpPr/>
          <p:nvPr/>
        </p:nvSpPr>
        <p:spPr>
          <a:xfrm>
            <a:off x="2863042" y="1636314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7C8F69-2434-2F1C-A189-39EF194B761B}"/>
              </a:ext>
            </a:extLst>
          </p:cNvPr>
          <p:cNvSpPr/>
          <p:nvPr/>
        </p:nvSpPr>
        <p:spPr>
          <a:xfrm>
            <a:off x="2863042" y="201289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9C2FC9-F94C-28D5-9762-6044B98D9681}"/>
              </a:ext>
            </a:extLst>
          </p:cNvPr>
          <p:cNvSpPr/>
          <p:nvPr/>
        </p:nvSpPr>
        <p:spPr>
          <a:xfrm>
            <a:off x="2863042" y="2389480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C56F21-23DD-4026-BA9D-7776ACBDA7B4}"/>
              </a:ext>
            </a:extLst>
          </p:cNvPr>
          <p:cNvSpPr/>
          <p:nvPr/>
        </p:nvSpPr>
        <p:spPr>
          <a:xfrm>
            <a:off x="2863042" y="2776002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511616-CCD8-4617-9F0A-5C01CA80209E}"/>
              </a:ext>
            </a:extLst>
          </p:cNvPr>
          <p:cNvSpPr/>
          <p:nvPr/>
        </p:nvSpPr>
        <p:spPr>
          <a:xfrm>
            <a:off x="2863042" y="3172463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725D24-AA11-0C56-F0DE-D449A09C3641}"/>
              </a:ext>
            </a:extLst>
          </p:cNvPr>
          <p:cNvSpPr/>
          <p:nvPr/>
        </p:nvSpPr>
        <p:spPr>
          <a:xfrm>
            <a:off x="2863042" y="3558985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B04CAD-3587-C1AF-09ED-BFB33278A873}"/>
              </a:ext>
            </a:extLst>
          </p:cNvPr>
          <p:cNvSpPr/>
          <p:nvPr/>
        </p:nvSpPr>
        <p:spPr>
          <a:xfrm>
            <a:off x="2863042" y="3955446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101D23-8BE9-3615-4030-68F47FAF21F2}"/>
              </a:ext>
            </a:extLst>
          </p:cNvPr>
          <p:cNvSpPr/>
          <p:nvPr/>
        </p:nvSpPr>
        <p:spPr>
          <a:xfrm>
            <a:off x="2863042" y="4332029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B004BF-3EDD-0D02-223E-44285D0B241A}"/>
              </a:ext>
            </a:extLst>
          </p:cNvPr>
          <p:cNvSpPr txBox="1"/>
          <p:nvPr/>
        </p:nvSpPr>
        <p:spPr>
          <a:xfrm>
            <a:off x="1629731" y="472258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0CBC04-4ADC-D4D5-1E64-D5E00060C753}"/>
              </a:ext>
            </a:extLst>
          </p:cNvPr>
          <p:cNvSpPr txBox="1"/>
          <p:nvPr/>
        </p:nvSpPr>
        <p:spPr>
          <a:xfrm>
            <a:off x="2191292" y="472258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A8D1CB-DFB1-B9C4-C80C-DCB02882CC90}"/>
              </a:ext>
            </a:extLst>
          </p:cNvPr>
          <p:cNvSpPr txBox="1"/>
          <p:nvPr/>
        </p:nvSpPr>
        <p:spPr>
          <a:xfrm>
            <a:off x="2777846" y="472258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D8C5B9-FDE7-F798-CB3F-044F0E4A755B}"/>
              </a:ext>
            </a:extLst>
          </p:cNvPr>
          <p:cNvSpPr txBox="1"/>
          <p:nvPr/>
        </p:nvSpPr>
        <p:spPr>
          <a:xfrm>
            <a:off x="322882" y="160205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4D370B-C7F4-8547-B5B8-AE6B050C5C28}"/>
              </a:ext>
            </a:extLst>
          </p:cNvPr>
          <p:cNvSpPr txBox="1"/>
          <p:nvPr/>
        </p:nvSpPr>
        <p:spPr>
          <a:xfrm>
            <a:off x="1279464" y="196484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2099D0-8D89-BA4D-1B4D-261D7C415418}"/>
              </a:ext>
            </a:extLst>
          </p:cNvPr>
          <p:cNvSpPr txBox="1"/>
          <p:nvPr/>
        </p:nvSpPr>
        <p:spPr>
          <a:xfrm>
            <a:off x="1279464" y="23509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CD5DC-A035-E5D3-5407-094CB4FA4C49}"/>
              </a:ext>
            </a:extLst>
          </p:cNvPr>
          <p:cNvSpPr txBox="1"/>
          <p:nvPr/>
        </p:nvSpPr>
        <p:spPr>
          <a:xfrm>
            <a:off x="1279464" y="27469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4C345-F3E9-DA38-D1A6-7047E68B7E2F}"/>
              </a:ext>
            </a:extLst>
          </p:cNvPr>
          <p:cNvSpPr txBox="1"/>
          <p:nvPr/>
        </p:nvSpPr>
        <p:spPr>
          <a:xfrm>
            <a:off x="1279464" y="3123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4B8CC9-07CD-F007-8BCD-6CD1C21AF62C}"/>
              </a:ext>
            </a:extLst>
          </p:cNvPr>
          <p:cNvSpPr txBox="1"/>
          <p:nvPr/>
        </p:nvSpPr>
        <p:spPr>
          <a:xfrm>
            <a:off x="1279464" y="34991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065ED1-FEFF-1D82-7498-8680CA793003}"/>
              </a:ext>
            </a:extLst>
          </p:cNvPr>
          <p:cNvSpPr txBox="1"/>
          <p:nvPr/>
        </p:nvSpPr>
        <p:spPr>
          <a:xfrm>
            <a:off x="1279464" y="390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D9E556-7C2F-4B70-63DA-B63F5A5FE158}"/>
              </a:ext>
            </a:extLst>
          </p:cNvPr>
          <p:cNvSpPr txBox="1"/>
          <p:nvPr/>
        </p:nvSpPr>
        <p:spPr>
          <a:xfrm>
            <a:off x="1279464" y="4291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52" name="Picture 51" descr="A picture containing food, indoor, black, sitting&#10;&#10;Description automatically generated">
            <a:extLst>
              <a:ext uri="{FF2B5EF4-FFF2-40B4-BE49-F238E27FC236}">
                <a16:creationId xmlns:a16="http://schemas.microsoft.com/office/drawing/2014/main" id="{89B147DF-ED42-CDBE-3AC3-41680A98A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734" y="4119533"/>
            <a:ext cx="2410305" cy="736222"/>
          </a:xfrm>
          <a:prstGeom prst="rect">
            <a:avLst/>
          </a:prstGeom>
        </p:spPr>
      </p:pic>
      <p:pic>
        <p:nvPicPr>
          <p:cNvPr id="53" name="Picture 52" descr="A close up of food&#10;&#10;Description automatically generated">
            <a:extLst>
              <a:ext uri="{FF2B5EF4-FFF2-40B4-BE49-F238E27FC236}">
                <a16:creationId xmlns:a16="http://schemas.microsoft.com/office/drawing/2014/main" id="{815C814B-979F-E371-925F-F320E2B0D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734" y="3437851"/>
            <a:ext cx="2410305" cy="67339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0DD2E8B-D3ED-4AE8-92B4-58438A9F3BAD}"/>
              </a:ext>
            </a:extLst>
          </p:cNvPr>
          <p:cNvGrpSpPr/>
          <p:nvPr/>
        </p:nvGrpSpPr>
        <p:grpSpPr>
          <a:xfrm>
            <a:off x="3741734" y="1874274"/>
            <a:ext cx="2410305" cy="1510936"/>
            <a:chOff x="3785056" y="2326801"/>
            <a:chExt cx="4878580" cy="267502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475299F-3352-5239-1258-84752BD2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5056" y="2326801"/>
              <a:ext cx="4878580" cy="2675020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8B013FF-7C4C-3FF3-FE4D-D463F3169C52}"/>
                </a:ext>
              </a:extLst>
            </p:cNvPr>
            <p:cNvSpPr/>
            <p:nvPr/>
          </p:nvSpPr>
          <p:spPr>
            <a:xfrm>
              <a:off x="4489604" y="2991595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CD1D6C2-5851-D9D5-FEE1-97525DD0CB4E}"/>
                </a:ext>
              </a:extLst>
            </p:cNvPr>
            <p:cNvSpPr/>
            <p:nvPr/>
          </p:nvSpPr>
          <p:spPr>
            <a:xfrm>
              <a:off x="5259224" y="3788669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56E52E3-9D91-45CA-4583-7A1E6E32FECA}"/>
                </a:ext>
              </a:extLst>
            </p:cNvPr>
            <p:cNvSpPr/>
            <p:nvPr/>
          </p:nvSpPr>
          <p:spPr>
            <a:xfrm>
              <a:off x="6047030" y="2889412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16AF5A-8F31-D16D-3B32-7CF25764058C}"/>
              </a:ext>
            </a:extLst>
          </p:cNvPr>
          <p:cNvSpPr txBox="1"/>
          <p:nvPr/>
        </p:nvSpPr>
        <p:spPr>
          <a:xfrm>
            <a:off x="3879335" y="160988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chr2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0D2C8-D326-0B9D-A83D-6D99EFCB3018}"/>
              </a:ext>
            </a:extLst>
          </p:cNvPr>
          <p:cNvSpPr txBox="1"/>
          <p:nvPr/>
        </p:nvSpPr>
        <p:spPr>
          <a:xfrm>
            <a:off x="4680627" y="160988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chr6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EAE45F-2F11-D8D0-FE99-AAE07F4AE7D0}"/>
              </a:ext>
            </a:extLst>
          </p:cNvPr>
          <p:cNvSpPr txBox="1"/>
          <p:nvPr/>
        </p:nvSpPr>
        <p:spPr>
          <a:xfrm>
            <a:off x="5479279" y="160988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chr9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E47FFE-D8F2-EF16-7603-E7086EB43983}"/>
              </a:ext>
            </a:extLst>
          </p:cNvPr>
          <p:cNvSpPr txBox="1"/>
          <p:nvPr/>
        </p:nvSpPr>
        <p:spPr>
          <a:xfrm>
            <a:off x="6301821" y="2629742"/>
            <a:ext cx="2636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Markers with a strong LD are not necessarily in the same chromosome.</a:t>
            </a:r>
          </a:p>
        </p:txBody>
      </p:sp>
    </p:spTree>
    <p:extLst>
      <p:ext uri="{BB962C8B-B14F-4D97-AF65-F5344CB8AC3E}">
        <p14:creationId xmlns:p14="http://schemas.microsoft.com/office/powerpoint/2010/main" val="11517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24" grpId="0"/>
      <p:bldP spid="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838355"/>
          </a:xfrm>
        </p:spPr>
        <p:txBody>
          <a:bodyPr>
            <a:normAutofit/>
          </a:bodyPr>
          <a:lstStyle/>
          <a:p>
            <a:r>
              <a:rPr lang="en-US" sz="3200" dirty="0"/>
              <a:t>Linkage disequilibrium (LD)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creenshot 2016-04-06 00.49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8" y="1129072"/>
            <a:ext cx="8543364" cy="28853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920" y="4476623"/>
            <a:ext cx="48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Balding et al., Nature Review Genetics, 2006, 7:781  </a:t>
            </a:r>
          </a:p>
        </p:txBody>
      </p:sp>
    </p:spTree>
    <p:extLst>
      <p:ext uri="{BB962C8B-B14F-4D97-AF65-F5344CB8AC3E}">
        <p14:creationId xmlns:p14="http://schemas.microsoft.com/office/powerpoint/2010/main" val="2352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47" y="903833"/>
            <a:ext cx="8631905" cy="2486159"/>
          </a:xfrm>
        </p:spPr>
        <p:txBody>
          <a:bodyPr>
            <a:noAutofit/>
          </a:bodyPr>
          <a:lstStyle/>
          <a:p>
            <a:r>
              <a:rPr lang="en-US" sz="2400" dirty="0"/>
              <a:t>Typically only bi-allelic markers are used.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Of two alleles, the allele with a smaller 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frequency is the minor allele. Its frequency is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minor allele frequency (MAF)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. A MAF cutoff is needed to filter SNPs (e.g., 1%).</a:t>
            </a:r>
          </a:p>
          <a:p>
            <a:r>
              <a:rPr lang="en-US" sz="2400" dirty="0"/>
              <a:t>Filter out markers with high missing data (e.g., 30%).</a:t>
            </a:r>
            <a:endParaRPr lang="en-US" sz="2400" dirty="0">
              <a:solidFill>
                <a:prstClr val="black"/>
              </a:solidFill>
              <a:cs typeface="Times New Roman" pitchFamily="18" charset="0"/>
            </a:endParaRPr>
          </a:p>
          <a:p>
            <a:r>
              <a:rPr lang="en-US" sz="2400" dirty="0"/>
              <a:t>Imputation can reduce missing data.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115"/>
            <a:ext cx="8229600" cy="794141"/>
          </a:xfrm>
        </p:spPr>
        <p:txBody>
          <a:bodyPr>
            <a:normAutofit/>
          </a:bodyPr>
          <a:lstStyle/>
          <a:p>
            <a:r>
              <a:rPr lang="en-US" sz="3200" dirty="0"/>
              <a:t>Genotyping data and filtering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81527" y="4790555"/>
            <a:ext cx="62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MAF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811999" y="3411769"/>
            <a:ext cx="0" cy="1378786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811999" y="4790555"/>
            <a:ext cx="2390588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1974232" y="3552435"/>
            <a:ext cx="4034118" cy="2070628"/>
          </a:xfrm>
          <a:prstGeom prst="arc">
            <a:avLst/>
          </a:prstGeom>
          <a:ln>
            <a:solidFill>
              <a:srgbClr val="7F7F7F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657441" y="3731729"/>
            <a:ext cx="112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</a:t>
            </a:r>
          </a:p>
          <a:p>
            <a:r>
              <a:rPr lang="en-US" dirty="0"/>
              <a:t>power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21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706"/>
            <a:ext cx="8229600" cy="101030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Statistical test for each genomic variant (e.g., SNP)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769649"/>
              </p:ext>
            </p:extLst>
          </p:nvPr>
        </p:nvGraphicFramePr>
        <p:xfrm>
          <a:off x="2730160" y="1139884"/>
          <a:ext cx="3458390" cy="710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600" imgH="203200" progId="Equation.3">
                  <p:embed/>
                </p:oleObj>
              </mc:Choice>
              <mc:Fallback>
                <p:oleObj name="Equation" r:id="rId2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30160" y="1139884"/>
                        <a:ext cx="3458390" cy="710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5346" y="2062481"/>
            <a:ext cx="4619799" cy="1629164"/>
            <a:chOff x="3817685" y="3970788"/>
            <a:chExt cx="4619799" cy="1629164"/>
          </a:xfrm>
        </p:grpSpPr>
        <p:sp>
          <p:nvSpPr>
            <p:cNvPr id="5" name="TextBox 4"/>
            <p:cNvSpPr txBox="1"/>
            <p:nvPr/>
          </p:nvSpPr>
          <p:spPr>
            <a:xfrm>
              <a:off x="3817685" y="3970788"/>
              <a:ext cx="4619799" cy="1629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i="1" dirty="0"/>
                <a:t>y</a:t>
              </a:r>
              <a:r>
                <a:rPr lang="en-US" sz="2800" dirty="0"/>
                <a:t>: trait data</a:t>
              </a:r>
            </a:p>
            <a:p>
              <a:pPr>
                <a:lnSpc>
                  <a:spcPct val="120000"/>
                </a:lnSpc>
              </a:pPr>
              <a:r>
                <a:rPr lang="en-US" sz="2800" dirty="0"/>
                <a:t>     : all non-variant fixed effect</a:t>
              </a:r>
            </a:p>
            <a:p>
              <a:pPr>
                <a:lnSpc>
                  <a:spcPct val="120000"/>
                </a:lnSpc>
              </a:pPr>
              <a:r>
                <a:rPr lang="en-US" sz="2800" dirty="0"/>
                <a:t>     : variant effects</a:t>
              </a: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5932504"/>
                </p:ext>
              </p:extLst>
            </p:nvPr>
          </p:nvGraphicFramePr>
          <p:xfrm>
            <a:off x="3837668" y="4687094"/>
            <a:ext cx="421138" cy="3369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4000" imgH="203200" progId="Equation.3">
                    <p:embed/>
                  </p:oleObj>
                </mc:Choice>
                <mc:Fallback>
                  <p:oleObj name="Equation" r:id="rId4" imgW="254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37668" y="4687094"/>
                          <a:ext cx="421138" cy="3369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926094"/>
                </p:ext>
              </p:extLst>
            </p:nvPr>
          </p:nvGraphicFramePr>
          <p:xfrm>
            <a:off x="3837668" y="5234496"/>
            <a:ext cx="397702" cy="287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28600" imgH="165100" progId="Equation.3">
                    <p:embed/>
                  </p:oleObj>
                </mc:Choice>
                <mc:Fallback>
                  <p:oleObj name="Equation" r:id="rId6" imgW="2286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837668" y="5234496"/>
                          <a:ext cx="397702" cy="2875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592352" y="4146341"/>
            <a:ext cx="822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model is not sufficient to explain phenotypic data.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0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205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Spurious associations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941517" y="766523"/>
            <a:ext cx="205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Early flowering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400862" y="787573"/>
            <a:ext cx="207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Later flowering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482" y="4296827"/>
            <a:ext cx="897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Different proportions of sub-populations in two groups lead to spurious associations.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765705" y="4734371"/>
            <a:ext cx="4385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 from Balding et al., Nature Review Genetics, 2006, 7:781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896376" y="1419363"/>
            <a:ext cx="2055431" cy="399986"/>
            <a:chOff x="2008570" y="1807089"/>
            <a:chExt cx="2055431" cy="399986"/>
          </a:xfrm>
        </p:grpSpPr>
        <p:sp>
          <p:nvSpPr>
            <p:cNvPr id="6" name="Oval 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96376" y="2013122"/>
            <a:ext cx="2055431" cy="399986"/>
            <a:chOff x="2008570" y="1807089"/>
            <a:chExt cx="2055431" cy="399986"/>
          </a:xfrm>
        </p:grpSpPr>
        <p:sp>
          <p:nvSpPr>
            <p:cNvPr id="16" name="Oval 1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896376" y="2606881"/>
            <a:ext cx="2055431" cy="399986"/>
            <a:chOff x="2008570" y="1807089"/>
            <a:chExt cx="2055431" cy="399986"/>
          </a:xfrm>
        </p:grpSpPr>
        <p:sp>
          <p:nvSpPr>
            <p:cNvPr id="21" name="Oval 2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6376" y="3200640"/>
            <a:ext cx="2055431" cy="399986"/>
            <a:chOff x="2008570" y="1807089"/>
            <a:chExt cx="2055431" cy="399986"/>
          </a:xfrm>
        </p:grpSpPr>
        <p:sp>
          <p:nvSpPr>
            <p:cNvPr id="26" name="Oval 2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96376" y="3794399"/>
            <a:ext cx="2055431" cy="399986"/>
            <a:chOff x="2008570" y="1807089"/>
            <a:chExt cx="2055431" cy="399986"/>
          </a:xfrm>
        </p:grpSpPr>
        <p:sp>
          <p:nvSpPr>
            <p:cNvPr id="31" name="Oval 3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0863" y="1419440"/>
            <a:ext cx="2055431" cy="399986"/>
            <a:chOff x="2008570" y="1807089"/>
            <a:chExt cx="2055431" cy="399986"/>
          </a:xfrm>
        </p:grpSpPr>
        <p:sp>
          <p:nvSpPr>
            <p:cNvPr id="36" name="Oval 3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00863" y="2013199"/>
            <a:ext cx="2055431" cy="399986"/>
            <a:chOff x="2008570" y="1807089"/>
            <a:chExt cx="2055431" cy="399986"/>
          </a:xfrm>
        </p:grpSpPr>
        <p:sp>
          <p:nvSpPr>
            <p:cNvPr id="41" name="Oval 4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00863" y="2606958"/>
            <a:ext cx="2055431" cy="399986"/>
            <a:chOff x="2008570" y="1807089"/>
            <a:chExt cx="2055431" cy="399986"/>
          </a:xfrm>
        </p:grpSpPr>
        <p:sp>
          <p:nvSpPr>
            <p:cNvPr id="46" name="Oval 4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400863" y="3200717"/>
            <a:ext cx="2055431" cy="399986"/>
            <a:chOff x="2008570" y="1807089"/>
            <a:chExt cx="2055431" cy="399986"/>
          </a:xfrm>
        </p:grpSpPr>
        <p:sp>
          <p:nvSpPr>
            <p:cNvPr id="51" name="Oval 5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00863" y="3794476"/>
            <a:ext cx="2055431" cy="399986"/>
            <a:chOff x="2008570" y="1807089"/>
            <a:chExt cx="2055431" cy="399986"/>
          </a:xfrm>
        </p:grpSpPr>
        <p:sp>
          <p:nvSpPr>
            <p:cNvPr id="56" name="Oval 5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862052" y="2490410"/>
            <a:ext cx="5689123" cy="1198072"/>
            <a:chOff x="1862051" y="2894848"/>
            <a:chExt cx="5689123" cy="1198072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862051" y="4084339"/>
              <a:ext cx="2848852" cy="858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702322" y="2894848"/>
              <a:ext cx="2848852" cy="858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710903" y="2903429"/>
              <a:ext cx="0" cy="11894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3989301" y="1710480"/>
            <a:ext cx="137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989301" y="3860869"/>
            <a:ext cx="137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2</a:t>
            </a:r>
          </a:p>
        </p:txBody>
      </p:sp>
    </p:spTree>
    <p:extLst>
      <p:ext uri="{BB962C8B-B14F-4D97-AF65-F5344CB8AC3E}">
        <p14:creationId xmlns:p14="http://schemas.microsoft.com/office/powerpoint/2010/main" val="268074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61" grpId="0"/>
      <p:bldP spid="6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34" y="1067484"/>
            <a:ext cx="8226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Population structure (Q)</a:t>
            </a:r>
          </a:p>
          <a:p>
            <a:r>
              <a:rPr lang="en-US" sz="2800" dirty="0"/>
              <a:t>Confounding structure leads to false positive.</a:t>
            </a:r>
            <a:endParaRPr lang="en-US" sz="2800" b="1" dirty="0"/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Define a set of markers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Population structure:</a:t>
            </a:r>
          </a:p>
          <a:p>
            <a:r>
              <a:rPr lang="en-US" sz="2800" dirty="0"/>
              <a:t>e.g., Principal Component Analysis (PCA)</a:t>
            </a:r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482038"/>
              </p:ext>
            </p:extLst>
          </p:nvPr>
        </p:nvGraphicFramePr>
        <p:xfrm>
          <a:off x="2074862" y="3629868"/>
          <a:ext cx="447833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4862" y="3629868"/>
                        <a:ext cx="4478338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913924"/>
          </a:xfrm>
        </p:spPr>
        <p:txBody>
          <a:bodyPr>
            <a:normAutofit/>
          </a:bodyPr>
          <a:lstStyle/>
          <a:p>
            <a:r>
              <a:rPr lang="en-US" sz="3200" dirty="0"/>
              <a:t>Population structure (Q)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6075" y="4535794"/>
            <a:ext cx="1633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Fixed effect</a:t>
            </a:r>
          </a:p>
        </p:txBody>
      </p:sp>
      <p:sp>
        <p:nvSpPr>
          <p:cNvPr id="9" name="Left Brace 8"/>
          <p:cNvSpPr/>
          <p:nvPr/>
        </p:nvSpPr>
        <p:spPr>
          <a:xfrm>
            <a:off x="4308216" y="3108933"/>
            <a:ext cx="230914" cy="2532694"/>
          </a:xfrm>
          <a:prstGeom prst="leftBrace">
            <a:avLst>
              <a:gd name="adj1" fmla="val 85420"/>
              <a:gd name="adj2" fmla="val 50000"/>
            </a:avLst>
          </a:prstGeom>
          <a:ln w="12700" cmpd="sng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6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16" y="946392"/>
            <a:ext cx="87566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/>
              <a:t>Population structure (Q)</a:t>
            </a:r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b="1" dirty="0"/>
              <a:t>Kinship (K) - cryptic relatedness: </a:t>
            </a:r>
            <a:r>
              <a:rPr lang="en-US" sz="2800" dirty="0">
                <a:solidFill>
                  <a:srgbClr val="374151"/>
                </a:solidFill>
                <a:latin typeface="Söhne"/>
              </a:rPr>
              <a:t>the degree of genetic relatedness between individuals in the study</a:t>
            </a:r>
            <a:r>
              <a:rPr lang="en-US" sz="2800" dirty="0"/>
              <a:t>.</a:t>
            </a:r>
            <a:endParaRPr lang="en-US" sz="28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0273"/>
            <a:ext cx="8229600" cy="799073"/>
          </a:xfrm>
        </p:spPr>
        <p:txBody>
          <a:bodyPr>
            <a:normAutofit/>
          </a:bodyPr>
          <a:lstStyle/>
          <a:p>
            <a:r>
              <a:rPr lang="en-US" sz="3200" dirty="0"/>
              <a:t>Q + K model explains more phenotypic variants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6024" y="2896518"/>
            <a:ext cx="410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7375E"/>
                </a:solidFill>
              </a:rPr>
              <a:t>Mixed</a:t>
            </a:r>
            <a:r>
              <a:rPr lang="en-US" sz="2800" dirty="0"/>
              <a:t> linear model (MLM)</a:t>
            </a:r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535439"/>
              </p:ext>
            </p:extLst>
          </p:nvPr>
        </p:nvGraphicFramePr>
        <p:xfrm>
          <a:off x="2017675" y="3611534"/>
          <a:ext cx="3698876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800" imgH="203200" progId="Equation.3">
                  <p:embed/>
                </p:oleObj>
              </mc:Choice>
              <mc:Fallback>
                <p:oleObj name="Equation" r:id="rId3" imgW="1574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675" y="3611534"/>
                        <a:ext cx="3698876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773054" y="3610124"/>
            <a:ext cx="495784" cy="5093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27108" y="4160035"/>
            <a:ext cx="2019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Random effect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49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65"/>
            <a:ext cx="8229600" cy="764504"/>
          </a:xfrm>
        </p:spPr>
        <p:txBody>
          <a:bodyPr>
            <a:normAutofit/>
          </a:bodyPr>
          <a:lstStyle/>
          <a:p>
            <a:r>
              <a:rPr lang="en-US" sz="3200" dirty="0" err="1"/>
              <a:t>quantile-quantile</a:t>
            </a:r>
            <a:r>
              <a:rPr lang="en-US" sz="3200" dirty="0"/>
              <a:t> (Q-Q) p-value plot</a:t>
            </a:r>
          </a:p>
        </p:txBody>
      </p:sp>
      <p:pic>
        <p:nvPicPr>
          <p:cNvPr id="9" name="Picture 8" descr="Screenshot 2016-04-05 23.53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6" y="1043768"/>
            <a:ext cx="3822944" cy="34977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2565" y="4541564"/>
            <a:ext cx="508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Balding et al., Nature Review Genetics, 2006, 7:781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 descr="A graph with a line and dots&#10;&#10;AI-generated content may be incorrect.">
            <a:extLst>
              <a:ext uri="{FF2B5EF4-FFF2-40B4-BE49-F238E27FC236}">
                <a16:creationId xmlns:a16="http://schemas.microsoft.com/office/drawing/2014/main" id="{4FAF5A59-A410-44CE-B64B-ED6E32576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50" y="1043768"/>
            <a:ext cx="3911579" cy="33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1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88544"/>
          </a:xfrm>
        </p:spPr>
        <p:txBody>
          <a:bodyPr>
            <a:normAutofit/>
          </a:bodyPr>
          <a:lstStyle/>
          <a:p>
            <a:r>
              <a:rPr lang="en-US" sz="3200" dirty="0"/>
              <a:t>Mixed linear model (Q+K MLM)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29</a:t>
            </a:fld>
            <a:endParaRPr lang="en-US"/>
          </a:p>
        </p:txBody>
      </p:sp>
      <p:pic>
        <p:nvPicPr>
          <p:cNvPr id="4" name="Picture 3" descr="Screenshot 2016-04-05 23.21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1" y="894522"/>
            <a:ext cx="3796239" cy="3100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627" y="3994665"/>
            <a:ext cx="6841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mixed model (</a:t>
            </a:r>
            <a:r>
              <a:rPr lang="en-US" sz="2800" dirty="0">
                <a:solidFill>
                  <a:srgbClr val="1453E3"/>
                </a:solidFill>
              </a:rPr>
              <a:t>blue</a:t>
            </a:r>
            <a:r>
              <a:rPr lang="en-US" sz="2800" dirty="0"/>
              <a:t>) dramatically reduces inflation of p-values</a:t>
            </a:r>
          </a:p>
        </p:txBody>
      </p:sp>
    </p:spTree>
    <p:extLst>
      <p:ext uri="{BB962C8B-B14F-4D97-AF65-F5344CB8AC3E}">
        <p14:creationId xmlns:p14="http://schemas.microsoft.com/office/powerpoint/2010/main" val="3582677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406" y="1207159"/>
            <a:ext cx="7672646" cy="24006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What is the goal to perform QTL or GWAS?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06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866144"/>
          </a:xfrm>
        </p:spPr>
        <p:txBody>
          <a:bodyPr>
            <a:normAutofit/>
          </a:bodyPr>
          <a:lstStyle/>
          <a:p>
            <a:r>
              <a:rPr lang="en-US" sz="3200" dirty="0"/>
              <a:t>GWAS w/o accounting for population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30</a:t>
            </a:fld>
            <a:endParaRPr lang="en-US"/>
          </a:p>
        </p:txBody>
      </p:sp>
      <p:pic>
        <p:nvPicPr>
          <p:cNvPr id="4" name="Picture 3" descr="gwas_no-p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88" y="1323063"/>
            <a:ext cx="4514177" cy="3190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8471" y="5395633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Bernardo, 2010, Breeding for quantitative traits in plants</a:t>
            </a:r>
          </a:p>
          <a:p>
            <a:r>
              <a:rPr lang="en-US" sz="1200" dirty="0" err="1"/>
              <a:t>Eathington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., 2007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6283" y="1898404"/>
            <a:ext cx="2327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750 soybean inbred lines</a:t>
            </a:r>
          </a:p>
          <a:p>
            <a:endParaRPr lang="en-US" sz="2400" dirty="0"/>
          </a:p>
          <a:p>
            <a:r>
              <a:rPr lang="en-US" sz="2400" dirty="0"/>
              <a:t>49 markers on 15 chromosomes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4C423-F6EF-C252-DEB3-D2AE5E064376}"/>
              </a:ext>
            </a:extLst>
          </p:cNvPr>
          <p:cNvSpPr txBox="1"/>
          <p:nvPr/>
        </p:nvSpPr>
        <p:spPr>
          <a:xfrm>
            <a:off x="1620115" y="4613374"/>
            <a:ext cx="3083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Bernardo R, Quantitative traits in plants</a:t>
            </a:r>
          </a:p>
        </p:txBody>
      </p:sp>
    </p:spTree>
    <p:extLst>
      <p:ext uri="{BB962C8B-B14F-4D97-AF65-F5344CB8AC3E}">
        <p14:creationId xmlns:p14="http://schemas.microsoft.com/office/powerpoint/2010/main" val="3675647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6-04-06 01.09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86152"/>
            <a:ext cx="8229600" cy="28855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236" y="3983327"/>
            <a:ext cx="380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McCarthy et al., Nature Review Genetics, 2008: 9:356-369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Manhattan plot</a:t>
            </a:r>
          </a:p>
        </p:txBody>
      </p:sp>
      <p:sp>
        <p:nvSpPr>
          <p:cNvPr id="9" name="Rectangle 8"/>
          <p:cNvSpPr/>
          <p:nvPr/>
        </p:nvSpPr>
        <p:spPr>
          <a:xfrm>
            <a:off x="1803453" y="4380965"/>
            <a:ext cx="5537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association does not imply causation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621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26" y="102393"/>
            <a:ext cx="8229600" cy="785979"/>
          </a:xfrm>
        </p:spPr>
        <p:txBody>
          <a:bodyPr>
            <a:normAutofit/>
          </a:bodyPr>
          <a:lstStyle/>
          <a:p>
            <a:r>
              <a:rPr lang="en-US" sz="3200" dirty="0"/>
              <a:t>GWAS p-value 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2539"/>
            <a:ext cx="8229600" cy="3505719"/>
          </a:xfrm>
        </p:spPr>
        <p:txBody>
          <a:bodyPr>
            <a:normAutofit/>
          </a:bodyPr>
          <a:lstStyle/>
          <a:p>
            <a:r>
              <a:rPr lang="en-US" sz="2800" dirty="0"/>
              <a:t>5×10</a:t>
            </a:r>
            <a:r>
              <a:rPr lang="en-US" sz="2800" baseline="30000" dirty="0"/>
              <a:t>−8</a:t>
            </a:r>
            <a:r>
              <a:rPr lang="en-US" sz="2800" dirty="0"/>
              <a:t> has become a standard (Human GWAS)</a:t>
            </a:r>
          </a:p>
          <a:p>
            <a:r>
              <a:rPr lang="en-US" sz="2800" dirty="0"/>
              <a:t>naive </a:t>
            </a:r>
            <a:r>
              <a:rPr lang="en-US" sz="2800" dirty="0" err="1"/>
              <a:t>Bonferroni</a:t>
            </a:r>
            <a:r>
              <a:rPr lang="en-US" sz="2800" dirty="0"/>
              <a:t> correction (conservative due to the assumption that every genetic variant tested is independent of the rest)</a:t>
            </a:r>
          </a:p>
          <a:p>
            <a:r>
              <a:rPr lang="en-US" sz="2800" dirty="0"/>
              <a:t>false discovery rate procedures</a:t>
            </a:r>
          </a:p>
          <a:p>
            <a:r>
              <a:rPr lang="en-US" sz="2800" dirty="0"/>
              <a:t>permutation based-approaches</a:t>
            </a:r>
          </a:p>
          <a:p>
            <a:r>
              <a:rPr lang="en-US" sz="2800" dirty="0"/>
              <a:t>Bayesian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0510" y="4582597"/>
            <a:ext cx="578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European Journal of Human Genetics, 24:1202–1205 (2016)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FD529-EBE4-4BE0-FD9A-9E35A3F6556B}"/>
              </a:ext>
            </a:extLst>
          </p:cNvPr>
          <p:cNvSpPr txBox="1"/>
          <p:nvPr/>
        </p:nvSpPr>
        <p:spPr>
          <a:xfrm>
            <a:off x="5598945" y="2340917"/>
            <a:ext cx="221329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0.05 / # markers</a:t>
            </a:r>
          </a:p>
        </p:txBody>
      </p:sp>
    </p:spTree>
    <p:extLst>
      <p:ext uri="{BB962C8B-B14F-4D97-AF65-F5344CB8AC3E}">
        <p14:creationId xmlns:p14="http://schemas.microsoft.com/office/powerpoint/2010/main" val="19150078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77" y="193561"/>
            <a:ext cx="7720503" cy="872318"/>
          </a:xfrm>
        </p:spPr>
        <p:txBody>
          <a:bodyPr>
            <a:noAutofit/>
          </a:bodyPr>
          <a:lstStyle/>
          <a:p>
            <a:pPr marL="0" indent="0">
              <a:lnSpc>
                <a:spcPts val="2625"/>
              </a:lnSpc>
              <a:buNone/>
            </a:pPr>
            <a:r>
              <a:rPr lang="en-US" sz="3200" dirty="0">
                <a:cs typeface="Arial" panose="020B0604020202020204" pitchFamily="34" charset="0"/>
              </a:rPr>
              <a:t>k-</a:t>
            </a:r>
            <a:r>
              <a:rPr lang="en-US" sz="3200" dirty="0" err="1">
                <a:cs typeface="Arial" panose="020B0604020202020204" pitchFamily="34" charset="0"/>
              </a:rPr>
              <a:t>mer</a:t>
            </a:r>
            <a:r>
              <a:rPr lang="en-US" sz="3200" dirty="0">
                <a:cs typeface="Arial" panose="020B0604020202020204" pitchFamily="34" charset="0"/>
              </a:rPr>
              <a:t> GWAS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6067" y="2442802"/>
            <a:ext cx="1040956" cy="1977465"/>
            <a:chOff x="2630891" y="2042672"/>
            <a:chExt cx="574555" cy="2636619"/>
          </a:xfrm>
        </p:grpSpPr>
        <p:sp>
          <p:nvSpPr>
            <p:cNvPr id="9" name="TextBox 8"/>
            <p:cNvSpPr txBox="1"/>
            <p:nvPr/>
          </p:nvSpPr>
          <p:spPr>
            <a:xfrm>
              <a:off x="2644323" y="2504337"/>
              <a:ext cx="526619" cy="217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7175" indent="-257175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ATG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TGG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GGC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GCG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CGT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30891" y="2042672"/>
              <a:ext cx="57455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3-mer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8798" y="1740137"/>
            <a:ext cx="3673291" cy="430888"/>
            <a:chOff x="-427080" y="4406737"/>
            <a:chExt cx="3808581" cy="574517"/>
          </a:xfrm>
        </p:grpSpPr>
        <p:sp>
          <p:nvSpPr>
            <p:cNvPr id="3" name="TextBox 2"/>
            <p:cNvSpPr txBox="1"/>
            <p:nvPr/>
          </p:nvSpPr>
          <p:spPr>
            <a:xfrm>
              <a:off x="867091" y="4447774"/>
              <a:ext cx="251441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/>
                  <a:cs typeface="Courier"/>
                </a:rPr>
                <a:t>A T G G C G 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427080" y="4406737"/>
              <a:ext cx="1344925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58694" y="1368434"/>
            <a:ext cx="879887" cy="748732"/>
            <a:chOff x="3293529" y="2532008"/>
            <a:chExt cx="1173182" cy="998308"/>
          </a:xfrm>
        </p:grpSpPr>
        <p:sp>
          <p:nvSpPr>
            <p:cNvPr id="32" name="Rectangle 31"/>
            <p:cNvSpPr/>
            <p:nvPr/>
          </p:nvSpPr>
          <p:spPr>
            <a:xfrm>
              <a:off x="3293529" y="3095596"/>
              <a:ext cx="1173182" cy="4347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63738" y="2532008"/>
              <a:ext cx="1032761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(k=3)</a:t>
              </a:r>
            </a:p>
          </p:txBody>
        </p: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F790A84-7670-3C91-CC6E-39D11C7D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2578C-EFE2-E315-BE0B-1729ABC2A8AA}"/>
              </a:ext>
            </a:extLst>
          </p:cNvPr>
          <p:cNvSpPr txBox="1"/>
          <p:nvPr/>
        </p:nvSpPr>
        <p:spPr>
          <a:xfrm>
            <a:off x="4283786" y="3604659"/>
            <a:ext cx="363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Rahman </a:t>
            </a:r>
            <a:r>
              <a:rPr lang="en-US" i="1" dirty="0">
                <a:latin typeface="+mj-lt"/>
              </a:rPr>
              <a:t>et al</a:t>
            </a:r>
            <a:r>
              <a:rPr lang="en-US" dirty="0">
                <a:latin typeface="+mj-lt"/>
              </a:rPr>
              <a:t>., </a:t>
            </a:r>
            <a:r>
              <a:rPr lang="en-US" dirty="0" err="1">
                <a:latin typeface="+mj-lt"/>
              </a:rPr>
              <a:t>Elife</a:t>
            </a:r>
            <a:r>
              <a:rPr lang="en-US" dirty="0">
                <a:latin typeface="+mj-lt"/>
              </a:rPr>
              <a:t>, 2018</a:t>
            </a:r>
          </a:p>
          <a:p>
            <a:r>
              <a:rPr lang="en-US" dirty="0" err="1">
                <a:latin typeface="+mj-lt"/>
              </a:rPr>
              <a:t>Voichek</a:t>
            </a:r>
            <a:r>
              <a:rPr lang="en-US" dirty="0">
                <a:latin typeface="+mj-lt"/>
              </a:rPr>
              <a:t> </a:t>
            </a:r>
            <a:r>
              <a:rPr lang="en-US" i="1" dirty="0">
                <a:latin typeface="+mj-lt"/>
              </a:rPr>
              <a:t>et al</a:t>
            </a:r>
            <a:r>
              <a:rPr lang="en-US" dirty="0">
                <a:latin typeface="+mj-lt"/>
              </a:rPr>
              <a:t>., Nature Genetics, 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4473CC-795A-9071-10A1-E2634CEB286B}"/>
              </a:ext>
            </a:extLst>
          </p:cNvPr>
          <p:cNvSpPr txBox="1"/>
          <p:nvPr/>
        </p:nvSpPr>
        <p:spPr>
          <a:xfrm>
            <a:off x="4283786" y="1642583"/>
            <a:ext cx="3720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Occurrence counts of k-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mers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from whole genome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286415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133-63E0-A347-825E-2580208B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27" y="107477"/>
            <a:ext cx="8693545" cy="69666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n-lt"/>
                <a:ea typeface="ＭＳ Ｐゴシック" charset="0"/>
                <a:cs typeface="Calibri Light" panose="020F0302020204030204" pitchFamily="34" charset="0"/>
              </a:rPr>
              <a:t>SHORT</a:t>
            </a:r>
            <a:r>
              <a:rPr lang="en-US" sz="2800" dirty="0">
                <a:latin typeface="+mn-lt"/>
                <a:ea typeface="ＭＳ Ｐゴシック" charset="0"/>
                <a:cs typeface="Calibri Light" panose="020F0302020204030204" pitchFamily="34" charset="0"/>
              </a:rPr>
              <a:t> k-</a:t>
            </a:r>
            <a:r>
              <a:rPr lang="en-US" sz="2800" dirty="0" err="1">
                <a:latin typeface="+mn-lt"/>
                <a:ea typeface="ＭＳ Ｐゴシック" charset="0"/>
                <a:cs typeface="Calibri Light" panose="020F0302020204030204" pitchFamily="34" charset="0"/>
              </a:rPr>
              <a:t>mer</a:t>
            </a:r>
            <a:r>
              <a:rPr lang="en-US" sz="2800" dirty="0">
                <a:latin typeface="+mn-lt"/>
                <a:ea typeface="ＭＳ Ｐゴシック" charset="0"/>
                <a:cs typeface="Calibri Light" panose="020F0302020204030204" pitchFamily="34" charset="0"/>
              </a:rPr>
              <a:t> markers represent a wide range of genomic variants</a:t>
            </a:r>
            <a:endParaRPr lang="en-US" sz="2800" dirty="0">
              <a:latin typeface="+mn-lt"/>
              <a:cs typeface="Calibri Light" panose="020F0302020204030204" pitchFamily="34" charset="0"/>
            </a:endParaRPr>
          </a:p>
        </p:txBody>
      </p:sp>
      <p:pic>
        <p:nvPicPr>
          <p:cNvPr id="6" name="Picture 5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1D213ED-5226-5117-8479-815C56DD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7" y="970214"/>
            <a:ext cx="8571863" cy="33632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DA974-D2B9-4C6E-F198-DDAC9C8B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DA922-57B4-C197-CC2B-95804FDF73B3}"/>
              </a:ext>
            </a:extLst>
          </p:cNvPr>
          <p:cNvSpPr txBox="1"/>
          <p:nvPr/>
        </p:nvSpPr>
        <p:spPr>
          <a:xfrm>
            <a:off x="745434" y="4582597"/>
            <a:ext cx="21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et al, 2024, Plant J</a:t>
            </a:r>
          </a:p>
        </p:txBody>
      </p:sp>
    </p:spTree>
    <p:extLst>
      <p:ext uri="{BB962C8B-B14F-4D97-AF65-F5344CB8AC3E}">
        <p14:creationId xmlns:p14="http://schemas.microsoft.com/office/powerpoint/2010/main" val="39080591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957" y="1665332"/>
            <a:ext cx="8213395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What is the difference between QTL and GWAS?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186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415083"/>
              </p:ext>
            </p:extLst>
          </p:nvPr>
        </p:nvGraphicFramePr>
        <p:xfrm>
          <a:off x="693913" y="1119746"/>
          <a:ext cx="7992887" cy="35909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2275"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QTL mapping 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Association genetics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1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Populations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Typically from biparental lines; Limited recombination</a:t>
                      </a:r>
                      <a:endParaRPr lang="en-IN" sz="2000" b="0" i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diverse lines, taking advantage of historic recombination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30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Markers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for genome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coverage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high-density markers required</a:t>
                      </a:r>
                      <a:endParaRPr lang="en-IN" sz="2000" b="0" baseline="30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high-density markers required</a:t>
                      </a:r>
                      <a:endParaRPr lang="en-IN" sz="2000" b="0" baseline="30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243">
                <a:tc>
                  <a:txBody>
                    <a:bodyPr/>
                    <a:lstStyle/>
                    <a:p>
                      <a:pPr algn="l"/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Resolution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Limited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High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Comparison between QTL and GWAS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09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56DF78-EBB1-15CA-C246-E127276DF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5191AB-9091-3334-E61F-95525A8BA4CE}"/>
              </a:ext>
            </a:extLst>
          </p:cNvPr>
          <p:cNvSpPr/>
          <p:nvPr/>
        </p:nvSpPr>
        <p:spPr>
          <a:xfrm>
            <a:off x="1402937" y="1904940"/>
            <a:ext cx="3114994" cy="2862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31FDA9-1E17-E29F-B4D0-80D022B56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0852"/>
            <a:ext cx="8229600" cy="800551"/>
          </a:xfrm>
        </p:spPr>
        <p:txBody>
          <a:bodyPr>
            <a:normAutofit/>
          </a:bodyPr>
          <a:lstStyle/>
          <a:p>
            <a:r>
              <a:rPr lang="en-US" sz="3200" dirty="0"/>
              <a:t>Interval mapping – estimate genotypes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AAA4A-B5B1-5C6F-3C46-1FA590B2F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7728" y="3790786"/>
            <a:ext cx="4254217" cy="99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Assume a single QTL model (QTL at a certain genetic position)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4F5834-4F4B-72A8-92CE-190185F714DA}"/>
              </a:ext>
            </a:extLst>
          </p:cNvPr>
          <p:cNvCxnSpPr/>
          <p:nvPr/>
        </p:nvCxnSpPr>
        <p:spPr>
          <a:xfrm>
            <a:off x="1501076" y="1388822"/>
            <a:ext cx="2872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5003A61-DD1D-2075-E275-12831CA642A6}"/>
              </a:ext>
            </a:extLst>
          </p:cNvPr>
          <p:cNvCxnSpPr/>
          <p:nvPr/>
        </p:nvCxnSpPr>
        <p:spPr>
          <a:xfrm>
            <a:off x="1652446" y="1268988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427046-8776-B84A-20E8-0006ED8FAEFC}"/>
              </a:ext>
            </a:extLst>
          </p:cNvPr>
          <p:cNvCxnSpPr/>
          <p:nvPr/>
        </p:nvCxnSpPr>
        <p:spPr>
          <a:xfrm>
            <a:off x="2531988" y="1268988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A0EB69-86C8-C814-646C-A5802258EEDF}"/>
              </a:ext>
            </a:extLst>
          </p:cNvPr>
          <p:cNvCxnSpPr/>
          <p:nvPr/>
        </p:nvCxnSpPr>
        <p:spPr>
          <a:xfrm>
            <a:off x="4259725" y="1268988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FE9B83-9C20-035D-93DF-AC9BBE065C33}"/>
              </a:ext>
            </a:extLst>
          </p:cNvPr>
          <p:cNvSpPr txBox="1"/>
          <p:nvPr/>
        </p:nvSpPr>
        <p:spPr>
          <a:xfrm>
            <a:off x="1402938" y="1466107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A4B303-143F-9FA0-1F35-7F7BD4B37425}"/>
              </a:ext>
            </a:extLst>
          </p:cNvPr>
          <p:cNvSpPr txBox="1"/>
          <p:nvPr/>
        </p:nvSpPr>
        <p:spPr>
          <a:xfrm>
            <a:off x="4018915" y="1466107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AEC15D-0AD5-FD5B-0506-3798C527A69C}"/>
              </a:ext>
            </a:extLst>
          </p:cNvPr>
          <p:cNvSpPr txBox="1"/>
          <p:nvPr/>
        </p:nvSpPr>
        <p:spPr>
          <a:xfrm>
            <a:off x="2253707" y="146610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QTL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EAB0EC-FFE8-A879-9F03-EE7E6C07892F}"/>
              </a:ext>
            </a:extLst>
          </p:cNvPr>
          <p:cNvSpPr txBox="1"/>
          <p:nvPr/>
        </p:nvSpPr>
        <p:spPr>
          <a:xfrm>
            <a:off x="1266040" y="891980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566CE5A-30CA-A2F7-1E02-3E872FC894AA}"/>
              </a:ext>
            </a:extLst>
          </p:cNvPr>
          <p:cNvSpPr txBox="1"/>
          <p:nvPr/>
        </p:nvSpPr>
        <p:spPr>
          <a:xfrm>
            <a:off x="3876823" y="891980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ED726D-E265-47CA-E7A4-C9C21B7C024B}"/>
              </a:ext>
            </a:extLst>
          </p:cNvPr>
          <p:cNvSpPr txBox="1"/>
          <p:nvPr/>
        </p:nvSpPr>
        <p:spPr>
          <a:xfrm>
            <a:off x="1466981" y="1904940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438876-A06F-309B-69D3-4DA0C4F525D2}"/>
              </a:ext>
            </a:extLst>
          </p:cNvPr>
          <p:cNvSpPr txBox="1"/>
          <p:nvPr/>
        </p:nvSpPr>
        <p:spPr>
          <a:xfrm>
            <a:off x="4108896" y="1904940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D87AB5-6661-BE5F-C4B1-2FF13AC541BC}"/>
              </a:ext>
            </a:extLst>
          </p:cNvPr>
          <p:cNvSpPr txBox="1"/>
          <p:nvPr/>
        </p:nvSpPr>
        <p:spPr>
          <a:xfrm>
            <a:off x="2359969" y="1904940"/>
            <a:ext cx="1544977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0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1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1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4F2B5C-7213-5016-C093-BBD9A09BEDE4}"/>
              </a:ext>
            </a:extLst>
          </p:cNvPr>
          <p:cNvSpPr txBox="1"/>
          <p:nvPr/>
        </p:nvSpPr>
        <p:spPr>
          <a:xfrm>
            <a:off x="9939" y="1995419"/>
            <a:ext cx="141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Genotype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3F70BF3-FECE-1DC5-2B74-91CE0A60FF50}"/>
              </a:ext>
            </a:extLst>
          </p:cNvPr>
          <p:cNvSpPr txBox="1"/>
          <p:nvPr/>
        </p:nvSpPr>
        <p:spPr>
          <a:xfrm>
            <a:off x="4829853" y="1477872"/>
            <a:ext cx="410996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Estimate genotypes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Genetic linkage map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AF5E74-48A7-BEE4-00A9-E09580C54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37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FF8362F-0DDC-0D25-3AA6-8FF0B7223201}"/>
              </a:ext>
            </a:extLst>
          </p:cNvPr>
          <p:cNvSpPr/>
          <p:nvPr/>
        </p:nvSpPr>
        <p:spPr>
          <a:xfrm>
            <a:off x="2133424" y="1848215"/>
            <a:ext cx="1743398" cy="3058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001BD1-FF2D-B688-3FD9-59D935F6E0C6}"/>
              </a:ext>
            </a:extLst>
          </p:cNvPr>
          <p:cNvSpPr txBox="1"/>
          <p:nvPr/>
        </p:nvSpPr>
        <p:spPr>
          <a:xfrm>
            <a:off x="2133424" y="882342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16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51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57B7E4-1B36-125A-8B0C-9E7DE388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145CB-872D-85AE-F17B-BDA0F59BA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36" y="139146"/>
            <a:ext cx="8229600" cy="679339"/>
          </a:xfrm>
        </p:spPr>
        <p:txBody>
          <a:bodyPr>
            <a:normAutofit/>
          </a:bodyPr>
          <a:lstStyle/>
          <a:p>
            <a:r>
              <a:rPr lang="en-US" sz="3200" dirty="0"/>
              <a:t>Genetic linkage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78B01-21DA-D054-D928-A8B88271A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1" y="766528"/>
            <a:ext cx="7964121" cy="802305"/>
          </a:xfrm>
        </p:spPr>
        <p:txBody>
          <a:bodyPr>
            <a:noAutofit/>
          </a:bodyPr>
          <a:lstStyle/>
          <a:p>
            <a:r>
              <a:rPr lang="en-US" sz="2400" dirty="0"/>
              <a:t>Describe the linear order and genetic distance of markers within a linkage group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1362BBA-9BF3-3173-18EE-AB3010A5A59C}"/>
              </a:ext>
            </a:extLst>
          </p:cNvPr>
          <p:cNvSpPr/>
          <p:nvPr/>
        </p:nvSpPr>
        <p:spPr>
          <a:xfrm>
            <a:off x="6508577" y="1524675"/>
            <a:ext cx="62346" cy="14235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ED73ED5-6666-03EA-B3DD-909B43705F94}"/>
              </a:ext>
            </a:extLst>
          </p:cNvPr>
          <p:cNvCxnSpPr/>
          <p:nvPr/>
        </p:nvCxnSpPr>
        <p:spPr>
          <a:xfrm>
            <a:off x="6364986" y="1753276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39D7599-082B-C637-B185-1F3D569E056F}"/>
              </a:ext>
            </a:extLst>
          </p:cNvPr>
          <p:cNvCxnSpPr/>
          <p:nvPr/>
        </p:nvCxnSpPr>
        <p:spPr>
          <a:xfrm>
            <a:off x="6364986" y="1925705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FC8C0-158A-7C4A-DDDD-23570E2B48FB}"/>
              </a:ext>
            </a:extLst>
          </p:cNvPr>
          <p:cNvCxnSpPr/>
          <p:nvPr/>
        </p:nvCxnSpPr>
        <p:spPr>
          <a:xfrm>
            <a:off x="6364986" y="2194890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EA0A7BC-9BD8-FA46-8746-C652AE1435D2}"/>
              </a:ext>
            </a:extLst>
          </p:cNvPr>
          <p:cNvCxnSpPr/>
          <p:nvPr/>
        </p:nvCxnSpPr>
        <p:spPr>
          <a:xfrm>
            <a:off x="6364986" y="2632094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0AC308-497F-C305-D29C-CC8C1787A025}"/>
              </a:ext>
            </a:extLst>
          </p:cNvPr>
          <p:cNvCxnSpPr/>
          <p:nvPr/>
        </p:nvCxnSpPr>
        <p:spPr>
          <a:xfrm>
            <a:off x="6364986" y="2805227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80F8BA9-F8DD-B985-058A-125B095A1D9F}"/>
              </a:ext>
            </a:extLst>
          </p:cNvPr>
          <p:cNvSpPr txBox="1"/>
          <p:nvPr/>
        </p:nvSpPr>
        <p:spPr>
          <a:xfrm>
            <a:off x="6752764" y="1614777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M1     0 1 0 1 1 1 0 1 0 0 1 1 ...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A01F7C-0DEB-0ADE-73C4-FDE0B29BB260}"/>
              </a:ext>
            </a:extLst>
          </p:cNvPr>
          <p:cNvSpPr txBox="1"/>
          <p:nvPr/>
        </p:nvSpPr>
        <p:spPr>
          <a:xfrm>
            <a:off x="5868830" y="1934600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2cM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F8591-BE42-CAF1-0BCC-E4378DF4A197}"/>
              </a:ext>
            </a:extLst>
          </p:cNvPr>
          <p:cNvSpPr txBox="1"/>
          <p:nvPr/>
        </p:nvSpPr>
        <p:spPr>
          <a:xfrm>
            <a:off x="5853244" y="1701930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1cM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4408049-4361-9D4B-D787-7CD7FE1B5DF9}"/>
              </a:ext>
            </a:extLst>
          </p:cNvPr>
          <p:cNvSpPr txBox="1"/>
          <p:nvPr/>
        </p:nvSpPr>
        <p:spPr>
          <a:xfrm>
            <a:off x="5853244" y="2250541"/>
            <a:ext cx="576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2.5cM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A9C499-10F5-7EE3-ABBC-4D63E880526A}"/>
              </a:ext>
            </a:extLst>
          </p:cNvPr>
          <p:cNvSpPr txBox="1"/>
          <p:nvPr/>
        </p:nvSpPr>
        <p:spPr>
          <a:xfrm>
            <a:off x="5840256" y="2569381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1cM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51E593-B1E8-C4F1-5366-D19AF091728D}"/>
              </a:ext>
            </a:extLst>
          </p:cNvPr>
          <p:cNvSpPr txBox="1"/>
          <p:nvPr/>
        </p:nvSpPr>
        <p:spPr>
          <a:xfrm>
            <a:off x="4114136" y="1753276"/>
            <a:ext cx="153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Linkage Group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1D8FD439-899D-E477-2335-8A1D9FB39791}"/>
              </a:ext>
            </a:extLst>
          </p:cNvPr>
          <p:cNvSpPr txBox="1">
            <a:spLocks/>
          </p:cNvSpPr>
          <p:nvPr/>
        </p:nvSpPr>
        <p:spPr>
          <a:xfrm>
            <a:off x="457200" y="2903176"/>
            <a:ext cx="8550958" cy="2123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solidFill>
                  <a:srgbClr val="17375E"/>
                </a:solidFill>
              </a:rPr>
              <a:t>Recombination frequency</a:t>
            </a:r>
            <a:r>
              <a:rPr lang="en-IN" sz="2400" dirty="0"/>
              <a:t>: the percentage of recombinant gametes produced in a cross</a:t>
            </a:r>
          </a:p>
          <a:p>
            <a:pPr marL="0" indent="0">
              <a:buNone/>
            </a:pPr>
            <a:r>
              <a:rPr lang="en-IN" sz="2400" dirty="0"/>
              <a:t>     </a:t>
            </a:r>
            <a:r>
              <a:rPr lang="en-IN" sz="2400" b="1" dirty="0">
                <a:solidFill>
                  <a:srgbClr val="660066"/>
                </a:solidFill>
              </a:rPr>
              <a:t>Recombination frequency (</a:t>
            </a:r>
            <a:r>
              <a:rPr lang="en-IN" sz="2400" b="1" i="1" dirty="0">
                <a:solidFill>
                  <a:srgbClr val="660066"/>
                </a:solidFill>
              </a:rPr>
              <a:t>r</a:t>
            </a:r>
            <a:r>
              <a:rPr lang="en-IN" sz="2400" b="1" dirty="0">
                <a:solidFill>
                  <a:srgbClr val="660066"/>
                </a:solidFill>
              </a:rPr>
              <a:t>) =  #recombinants / total x 100%</a:t>
            </a:r>
            <a:endParaRPr lang="en-IN" sz="2400" b="1" dirty="0"/>
          </a:p>
          <a:p>
            <a:r>
              <a:rPr lang="en-IN" sz="2400" dirty="0"/>
              <a:t>1 </a:t>
            </a:r>
            <a:r>
              <a:rPr lang="en-IN" sz="2400" b="1" dirty="0">
                <a:solidFill>
                  <a:schemeClr val="tx2">
                    <a:lumMod val="75000"/>
                  </a:schemeClr>
                </a:solidFill>
              </a:rPr>
              <a:t>centimorgan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IN" sz="2400" b="1" dirty="0">
                <a:solidFill>
                  <a:schemeClr val="tx2">
                    <a:lumMod val="75000"/>
                  </a:schemeClr>
                </a:solidFill>
              </a:rPr>
              <a:t>cM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IN" sz="2400" dirty="0"/>
              <a:t>apart on a genetic map indicates approximately 1% of recombination events.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B0C62D-4F41-FF98-F474-D7AB1DAFC09B}"/>
              </a:ext>
            </a:extLst>
          </p:cNvPr>
          <p:cNvSpPr txBox="1"/>
          <p:nvPr/>
        </p:nvSpPr>
        <p:spPr>
          <a:xfrm>
            <a:off x="6752764" y="1767177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M2     0 1 0 1 1 1 0 1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1 1 ...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100EF2-E10E-AD3E-6C3F-78EEB9CA5FE9}"/>
              </a:ext>
            </a:extLst>
          </p:cNvPr>
          <p:cNvSpPr txBox="1"/>
          <p:nvPr/>
        </p:nvSpPr>
        <p:spPr>
          <a:xfrm>
            <a:off x="6752764" y="2057295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M3     0 1 0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1 0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1 1 ...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60EEF9F-EE2C-FA83-1F35-5F1F1DAE3203}"/>
              </a:ext>
            </a:extLst>
          </p:cNvPr>
          <p:cNvSpPr txBox="1"/>
          <p:nvPr/>
        </p:nvSpPr>
        <p:spPr>
          <a:xfrm>
            <a:off x="6745550" y="2492089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M4     0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...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5718FBD-CFC3-22DA-68F7-C4F46C6725ED}"/>
              </a:ext>
            </a:extLst>
          </p:cNvPr>
          <p:cNvSpPr txBox="1"/>
          <p:nvPr/>
        </p:nvSpPr>
        <p:spPr>
          <a:xfrm>
            <a:off x="6752764" y="2669078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M5     0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...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831E8E-B9F6-F4C5-3A8C-2EFF66B7D010}"/>
              </a:ext>
            </a:extLst>
          </p:cNvPr>
          <p:cNvSpPr txBox="1"/>
          <p:nvPr/>
        </p:nvSpPr>
        <p:spPr>
          <a:xfrm>
            <a:off x="4795836" y="1217195"/>
            <a:ext cx="17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Marker distance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F5405B2-A0CC-37A2-0DA6-E50F748763EA}"/>
              </a:ext>
            </a:extLst>
          </p:cNvPr>
          <p:cNvSpPr txBox="1"/>
          <p:nvPr/>
        </p:nvSpPr>
        <p:spPr>
          <a:xfrm>
            <a:off x="6990860" y="1217195"/>
            <a:ext cx="143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Marker score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2B0C4876-FD9A-BB84-6122-FB5664D48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52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2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AE043BF-0C9D-E032-8BD2-C0478E039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D07B-3479-42E1-3C8D-377A44CA0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049" y="79627"/>
            <a:ext cx="7498080" cy="842898"/>
          </a:xfrm>
        </p:spPr>
        <p:txBody>
          <a:bodyPr>
            <a:normAutofit/>
          </a:bodyPr>
          <a:lstStyle/>
          <a:p>
            <a:r>
              <a:rPr lang="en-IN" sz="3200" dirty="0"/>
              <a:t>Mapping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988D5-173A-46EF-639A-DDF41F434A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634" y="863075"/>
            <a:ext cx="8403166" cy="1733510"/>
          </a:xfrm>
        </p:spPr>
        <p:txBody>
          <a:bodyPr>
            <a:noAutofit/>
          </a:bodyPr>
          <a:lstStyle/>
          <a:p>
            <a:r>
              <a:rPr lang="en-IN" sz="2400" dirty="0"/>
              <a:t>Conversion between recombination frequencies and genetic distances</a:t>
            </a:r>
          </a:p>
          <a:p>
            <a:r>
              <a:rPr lang="en-IN" sz="2400" dirty="0"/>
              <a:t>Different formula (Haldane and Kosambi)</a:t>
            </a:r>
          </a:p>
          <a:p>
            <a:r>
              <a:rPr lang="en-IN" sz="2400" dirty="0"/>
              <a:t>Haldane’s mapping function </a:t>
            </a:r>
            <a:endParaRPr lang="en-US" sz="2400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EA15021-91D4-C9EA-458F-6CDB4169906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22377" y="2596585"/>
          <a:ext cx="2166867" cy="164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54100" imgH="800100" progId="Equation.3">
                  <p:embed/>
                </p:oleObj>
              </mc:Choice>
              <mc:Fallback>
                <p:oleObj name="Equation" r:id="rId3" imgW="1054100" imgH="8001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2377" y="2596585"/>
                        <a:ext cx="2166867" cy="1644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892B1D5-EE0D-AC96-40D0-32DACCD4E688}"/>
              </a:ext>
            </a:extLst>
          </p:cNvPr>
          <p:cNvSpPr txBox="1"/>
          <p:nvPr/>
        </p:nvSpPr>
        <p:spPr>
          <a:xfrm>
            <a:off x="457200" y="4241386"/>
            <a:ext cx="4595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r</a:t>
            </a:r>
            <a:r>
              <a:rPr lang="en-US" sz="2000" dirty="0"/>
              <a:t> = recombination rate (0-0.5)</a:t>
            </a:r>
          </a:p>
          <a:p>
            <a:r>
              <a:rPr lang="en-US" sz="2000" i="1" dirty="0"/>
              <a:t>d</a:t>
            </a:r>
            <a:r>
              <a:rPr lang="en-US" sz="2000" dirty="0"/>
              <a:t> = distance in </a:t>
            </a:r>
            <a:r>
              <a:rPr lang="en-US" sz="2000" dirty="0" err="1"/>
              <a:t>Morgans</a:t>
            </a: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974F6-96CF-3D22-3D07-E88847B5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B2E504-C07E-65BB-6191-BF78C7BDC8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016" y="2111744"/>
            <a:ext cx="2932113" cy="28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52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5059"/>
            <a:ext cx="8229600" cy="611884"/>
          </a:xfrm>
        </p:spPr>
        <p:txBody>
          <a:bodyPr>
            <a:normAutofit/>
          </a:bodyPr>
          <a:lstStyle/>
          <a:p>
            <a:r>
              <a:rPr lang="en-US" sz="3200" dirty="0"/>
              <a:t>QTL mapping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14930" y="1915758"/>
            <a:ext cx="2432956" cy="2922592"/>
            <a:chOff x="-9760" y="1760303"/>
            <a:chExt cx="2432956" cy="2922592"/>
          </a:xfrm>
        </p:grpSpPr>
        <p:sp>
          <p:nvSpPr>
            <p:cNvPr id="4" name="Rectangle 3"/>
            <p:cNvSpPr/>
            <p:nvPr/>
          </p:nvSpPr>
          <p:spPr>
            <a:xfrm>
              <a:off x="-9760" y="1760303"/>
              <a:ext cx="2432956" cy="574123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17375E"/>
                  </a:solidFill>
                </a:rPr>
                <a:t>Population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-9760" y="3972179"/>
              <a:ext cx="2432956" cy="7107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17375E"/>
                  </a:solidFill>
                </a:rPr>
                <a:t>QTLs</a:t>
              </a:r>
            </a:p>
          </p:txBody>
        </p:sp>
        <p:cxnSp>
          <p:nvCxnSpPr>
            <p:cNvPr id="6" name="Straight Arrow Connector 5"/>
            <p:cNvCxnSpPr>
              <a:stCxn id="4" idx="2"/>
              <a:endCxn id="5" idx="0"/>
            </p:cNvCxnSpPr>
            <p:nvPr/>
          </p:nvCxnSpPr>
          <p:spPr>
            <a:xfrm>
              <a:off x="1206718" y="2334426"/>
              <a:ext cx="0" cy="16377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ounded Rectangle 9"/>
          <p:cNvSpPr/>
          <p:nvPr/>
        </p:nvSpPr>
        <p:spPr>
          <a:xfrm>
            <a:off x="457201" y="2905027"/>
            <a:ext cx="2167165" cy="8490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404040"/>
                </a:solidFill>
                <a:latin typeface="Optima"/>
                <a:cs typeface="Optima"/>
              </a:rPr>
              <a:t>traits of interest: </a:t>
            </a:r>
            <a:r>
              <a:rPr lang="en-US" sz="2000" b="1" dirty="0" err="1">
                <a:solidFill>
                  <a:srgbClr val="404040"/>
                </a:solidFill>
                <a:latin typeface="Optima"/>
                <a:cs typeface="Optima"/>
              </a:rPr>
              <a:t>phenotyping</a:t>
            </a:r>
            <a:endParaRPr lang="en-US" sz="2000" b="1" dirty="0">
              <a:solidFill>
                <a:srgbClr val="404040"/>
              </a:solidFill>
              <a:latin typeface="Optima"/>
              <a:cs typeface="Optim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38450" y="2912284"/>
            <a:ext cx="2154465" cy="8418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404040"/>
                </a:solidFill>
                <a:latin typeface="Optima"/>
                <a:cs typeface="Optima"/>
              </a:rPr>
              <a:t>Certain platform: </a:t>
            </a:r>
            <a:r>
              <a:rPr lang="en-US" sz="2000" b="1" dirty="0">
                <a:solidFill>
                  <a:srgbClr val="404040"/>
                </a:solidFill>
                <a:latin typeface="Optima"/>
                <a:cs typeface="Optima"/>
              </a:rPr>
              <a:t>genotyping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0426" y="764706"/>
            <a:ext cx="8578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Q</a:t>
            </a:r>
            <a:r>
              <a:rPr lang="en-US" sz="2400" dirty="0"/>
              <a:t>uantitative </a:t>
            </a:r>
            <a:r>
              <a:rPr lang="en-US" sz="2400" b="1" dirty="0"/>
              <a:t>T</a:t>
            </a:r>
            <a:r>
              <a:rPr lang="en-US" sz="2400" dirty="0"/>
              <a:t>rait </a:t>
            </a:r>
            <a:r>
              <a:rPr lang="en-US" sz="2400" b="1" dirty="0"/>
              <a:t>L</a:t>
            </a:r>
            <a:r>
              <a:rPr lang="en-US" sz="2400" dirty="0"/>
              <a:t>ocus (QTL) is </a:t>
            </a:r>
            <a:r>
              <a:rPr lang="en-US" sz="2400" b="1" u="sng" dirty="0">
                <a:solidFill>
                  <a:schemeClr val="tx2">
                    <a:lumMod val="75000"/>
                  </a:schemeClr>
                </a:solidFill>
              </a:rPr>
              <a:t>a genomic locus </a:t>
            </a:r>
            <a:r>
              <a:rPr lang="en-US" sz="2400" dirty="0"/>
              <a:t>that genetically influences variation in a phenotype of a quantitative trait.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8741" y="2046699"/>
            <a:ext cx="3760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genetic linkage map or a physical map would be helpful to identify QTLs and locate them on a map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2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38F92CD-54DB-DD0B-1467-7B3FDE90B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CDCD982-C39E-1429-1E25-2136DC0EC1A1}"/>
              </a:ext>
            </a:extLst>
          </p:cNvPr>
          <p:cNvSpPr/>
          <p:nvPr/>
        </p:nvSpPr>
        <p:spPr>
          <a:xfrm>
            <a:off x="1546316" y="1953073"/>
            <a:ext cx="3114994" cy="2862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C8FF11-4240-437F-4871-01333A8F4E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3432"/>
            <a:ext cx="8229600" cy="671886"/>
          </a:xfrm>
        </p:spPr>
        <p:txBody>
          <a:bodyPr>
            <a:normAutofit/>
          </a:bodyPr>
          <a:lstStyle/>
          <a:p>
            <a:r>
              <a:rPr lang="en-US" sz="3200" dirty="0"/>
              <a:t>Interval mapping – estimate genotypes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CDF32FD-9A0C-FE81-CC08-1B97CF8BFC78}"/>
              </a:ext>
            </a:extLst>
          </p:cNvPr>
          <p:cNvCxnSpPr/>
          <p:nvPr/>
        </p:nvCxnSpPr>
        <p:spPr>
          <a:xfrm>
            <a:off x="1644455" y="1436955"/>
            <a:ext cx="2872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D0A740-3CDD-2CF2-AE74-6BA8C3EB49A8}"/>
              </a:ext>
            </a:extLst>
          </p:cNvPr>
          <p:cNvCxnSpPr/>
          <p:nvPr/>
        </p:nvCxnSpPr>
        <p:spPr>
          <a:xfrm>
            <a:off x="1795825" y="131712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7B810DF-CB83-70DC-5864-2CA648D777D3}"/>
              </a:ext>
            </a:extLst>
          </p:cNvPr>
          <p:cNvCxnSpPr/>
          <p:nvPr/>
        </p:nvCxnSpPr>
        <p:spPr>
          <a:xfrm>
            <a:off x="2675367" y="131712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689CAC-8CA8-E02B-2B56-4D1E8D159AB8}"/>
              </a:ext>
            </a:extLst>
          </p:cNvPr>
          <p:cNvCxnSpPr/>
          <p:nvPr/>
        </p:nvCxnSpPr>
        <p:spPr>
          <a:xfrm>
            <a:off x="4403104" y="131712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A558BF-6412-2CDF-E1B8-C68841248DB7}"/>
              </a:ext>
            </a:extLst>
          </p:cNvPr>
          <p:cNvSpPr txBox="1"/>
          <p:nvPr/>
        </p:nvSpPr>
        <p:spPr>
          <a:xfrm>
            <a:off x="1546317" y="1514240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A1E1AA-4AD0-5313-4F30-67FF44A2D78D}"/>
              </a:ext>
            </a:extLst>
          </p:cNvPr>
          <p:cNvSpPr txBox="1"/>
          <p:nvPr/>
        </p:nvSpPr>
        <p:spPr>
          <a:xfrm>
            <a:off x="4162294" y="1514240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E4C57F-D563-3752-AA07-CAF4FC50D054}"/>
              </a:ext>
            </a:extLst>
          </p:cNvPr>
          <p:cNvSpPr txBox="1"/>
          <p:nvPr/>
        </p:nvSpPr>
        <p:spPr>
          <a:xfrm>
            <a:off x="1409419" y="940113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33D1AD-7F8C-36DC-FE6B-ED40C339123F}"/>
              </a:ext>
            </a:extLst>
          </p:cNvPr>
          <p:cNvSpPr txBox="1"/>
          <p:nvPr/>
        </p:nvSpPr>
        <p:spPr>
          <a:xfrm>
            <a:off x="4020202" y="940113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9676DF-5C2F-C280-5629-FA51F91543B0}"/>
              </a:ext>
            </a:extLst>
          </p:cNvPr>
          <p:cNvSpPr txBox="1"/>
          <p:nvPr/>
        </p:nvSpPr>
        <p:spPr>
          <a:xfrm>
            <a:off x="1610360" y="1953073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B901B5-C1FD-BC73-02D2-FA217016CEF6}"/>
              </a:ext>
            </a:extLst>
          </p:cNvPr>
          <p:cNvSpPr txBox="1"/>
          <p:nvPr/>
        </p:nvSpPr>
        <p:spPr>
          <a:xfrm>
            <a:off x="4252275" y="1953073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…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A8B27E-AFFF-3FA7-1928-FE44FB1CB28B}"/>
              </a:ext>
            </a:extLst>
          </p:cNvPr>
          <p:cNvSpPr txBox="1"/>
          <p:nvPr/>
        </p:nvSpPr>
        <p:spPr>
          <a:xfrm>
            <a:off x="2503347" y="1953073"/>
            <a:ext cx="348886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0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r>
              <a:rPr lang="en-US" b="1" dirty="0"/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…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08568A-4838-70BB-A5F5-DAC1275A0A09}"/>
              </a:ext>
            </a:extLst>
          </p:cNvPr>
          <p:cNvSpPr txBox="1"/>
          <p:nvPr/>
        </p:nvSpPr>
        <p:spPr>
          <a:xfrm>
            <a:off x="153318" y="2043552"/>
            <a:ext cx="141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Genotype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F44A5B-8C1C-3D14-7867-8B909D828628}"/>
              </a:ext>
            </a:extLst>
          </p:cNvPr>
          <p:cNvSpPr txBox="1"/>
          <p:nvPr/>
        </p:nvSpPr>
        <p:spPr>
          <a:xfrm>
            <a:off x="4893585" y="2113495"/>
            <a:ext cx="3053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infer genotypes</a:t>
            </a:r>
          </a:p>
          <a:p>
            <a:endParaRPr lang="en-US" sz="2400" dirty="0"/>
          </a:p>
          <a:p>
            <a:r>
              <a:rPr lang="en-US" sz="2400" dirty="0"/>
              <a:t>each estimated genotype is associated with a certain probability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E32E28-8209-6136-1620-5B7CB77A70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40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5F9CCF-9958-BDB5-9C78-6D6FE5D2312E}"/>
              </a:ext>
            </a:extLst>
          </p:cNvPr>
          <p:cNvSpPr txBox="1"/>
          <p:nvPr/>
        </p:nvSpPr>
        <p:spPr>
          <a:xfrm>
            <a:off x="2397085" y="151424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QTL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4DAD0D-36F7-B4A7-5CA3-686F5E1D9490}"/>
              </a:ext>
            </a:extLst>
          </p:cNvPr>
          <p:cNvSpPr txBox="1"/>
          <p:nvPr/>
        </p:nvSpPr>
        <p:spPr>
          <a:xfrm>
            <a:off x="2292463" y="944342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16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717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itle 13"/>
          <p:cNvSpPr>
            <a:spLocks noGrp="1"/>
          </p:cNvSpPr>
          <p:nvPr>
            <p:ph type="title"/>
          </p:nvPr>
        </p:nvSpPr>
        <p:spPr>
          <a:xfrm>
            <a:off x="1835856" y="191284"/>
            <a:ext cx="6850944" cy="723900"/>
          </a:xfrm>
        </p:spPr>
        <p:txBody>
          <a:bodyPr>
            <a:noAutofit/>
          </a:bodyPr>
          <a:lstStyle/>
          <a:p>
            <a:r>
              <a:rPr lang="en-US" sz="2800" dirty="0">
                <a:ea typeface="ＭＳ Ｐゴシック" charset="0"/>
              </a:rPr>
              <a:t>Sequencing technology is an excellent tool to genotype many loci in parallel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822857" y="1267297"/>
            <a:ext cx="1290108" cy="1185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822858" y="1478963"/>
            <a:ext cx="1290109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4467911" y="1123366"/>
            <a:ext cx="0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7" y="206776"/>
            <a:ext cx="1558851" cy="12666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62443" y="1665625"/>
            <a:ext cx="6340197" cy="286232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  <a:endParaRPr lang="en-US" sz="2000" dirty="0">
              <a:solidFill>
                <a:srgbClr val="7F7F7F"/>
              </a:solidFill>
              <a:latin typeface="Courier"/>
              <a:ea typeface="ＭＳ Ｐゴシック" charset="-128"/>
              <a:cs typeface="Courier"/>
            </a:endParaRPr>
          </a:p>
          <a:p>
            <a:pPr>
              <a:defRPr/>
            </a:pP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rgbClr val="984807"/>
                </a:solidFill>
                <a:latin typeface="Courier"/>
                <a:ea typeface="ＭＳ Ｐゴシック" charset="-128"/>
                <a:cs typeface="Courier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--------------------</a:t>
            </a:r>
          </a:p>
          <a:p>
            <a:pPr>
              <a:defRPr/>
            </a:pP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                 1</a:t>
            </a:r>
            <a:r>
              <a:rPr lang="en-US" sz="2000" dirty="0">
                <a:solidFill>
                  <a:srgbClr val="984807"/>
                </a:solidFill>
                <a:latin typeface="Courier"/>
                <a:ea typeface="ＭＳ Ｐゴシック" charset="-128"/>
                <a:cs typeface="Courier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0</a:t>
            </a:r>
            <a:endParaRPr lang="en-US" sz="2000" dirty="0">
              <a:solidFill>
                <a:srgbClr val="7F7F7F"/>
              </a:solidFill>
              <a:latin typeface="Courier"/>
              <a:ea typeface="ＭＳ Ｐゴシック" charset="-128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8741" y="4490551"/>
            <a:ext cx="110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0335" y="4080769"/>
            <a:ext cx="200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Genotyping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824"/>
            <a:ext cx="8229600" cy="734175"/>
          </a:xfrm>
        </p:spPr>
        <p:txBody>
          <a:bodyPr>
            <a:normAutofit/>
          </a:bodyPr>
          <a:lstStyle/>
          <a:p>
            <a:r>
              <a:rPr lang="en-US" sz="3200" dirty="0" err="1"/>
              <a:t>Phenotyping</a:t>
            </a:r>
            <a:endParaRPr lang="en-US" sz="32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900953" y="4767263"/>
            <a:ext cx="9204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dirty="0" err="1"/>
              <a:t>wikimedia.org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4065409" y="4065408"/>
            <a:ext cx="7652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agphd.com</a:t>
            </a:r>
            <a:endParaRPr lang="en-US" sz="1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shot 2017-03-28 08.48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09" y="1078092"/>
            <a:ext cx="4504936" cy="2987316"/>
          </a:xfrm>
          <a:prstGeom prst="rect">
            <a:avLst/>
          </a:prstGeom>
        </p:spPr>
      </p:pic>
      <p:pic>
        <p:nvPicPr>
          <p:cNvPr id="6" name="Picture 5" descr="Screenshot 2017-03-28 08.48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96" y="1022129"/>
            <a:ext cx="2494692" cy="37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07" y="43516"/>
            <a:ext cx="8229600" cy="750203"/>
          </a:xfrm>
        </p:spPr>
        <p:txBody>
          <a:bodyPr>
            <a:normAutofit/>
          </a:bodyPr>
          <a:lstStyle/>
          <a:p>
            <a:r>
              <a:rPr lang="en-US" sz="3200" dirty="0"/>
              <a:t>Mapping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10414" y="1609464"/>
            <a:ext cx="4326826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800" dirty="0"/>
              <a:t>F1, F2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Recombinant Inbred Lines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Double haploid (DH) lines</a:t>
            </a:r>
          </a:p>
        </p:txBody>
      </p:sp>
      <p:sp>
        <p:nvSpPr>
          <p:cNvPr id="6" name="Rounded Rectangle 5"/>
          <p:cNvSpPr/>
          <p:nvPr/>
        </p:nvSpPr>
        <p:spPr>
          <a:xfrm rot="16200000">
            <a:off x="6444552" y="1639868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6200000">
            <a:off x="5514314" y="1625552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 rot="16200000">
            <a:off x="5353475" y="1625550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6596952" y="1640034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689170" y="3562865"/>
            <a:ext cx="269873" cy="725878"/>
            <a:chOff x="4118306" y="2810142"/>
            <a:chExt cx="269873" cy="725878"/>
          </a:xfrm>
        </p:grpSpPr>
        <p:grpSp>
          <p:nvGrpSpPr>
            <p:cNvPr id="11" name="Group 10"/>
            <p:cNvGrpSpPr/>
            <p:nvPr/>
          </p:nvGrpSpPr>
          <p:grpSpPr>
            <a:xfrm rot="16200000">
              <a:off x="3814104" y="3114345"/>
              <a:ext cx="725877" cy="117473"/>
              <a:chOff x="5528733" y="2791016"/>
              <a:chExt cx="2887137" cy="11853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 rot="16200000">
              <a:off x="3966504" y="3114344"/>
              <a:ext cx="725877" cy="117473"/>
              <a:chOff x="5528733" y="2791016"/>
              <a:chExt cx="2887137" cy="118534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4662245" y="3562867"/>
            <a:ext cx="270935" cy="711559"/>
            <a:chOff x="2882893" y="2810143"/>
            <a:chExt cx="270935" cy="711559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2586381" y="3106655"/>
              <a:ext cx="711559" cy="118535"/>
              <a:chOff x="5528733" y="2580422"/>
              <a:chExt cx="2887133" cy="118533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16200000">
              <a:off x="2738781" y="3106655"/>
              <a:ext cx="711559" cy="118535"/>
              <a:chOff x="5528733" y="2580422"/>
              <a:chExt cx="2887133" cy="11853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7741961" y="3562865"/>
            <a:ext cx="270938" cy="698748"/>
            <a:chOff x="5962610" y="2810142"/>
            <a:chExt cx="270938" cy="698748"/>
          </a:xfrm>
        </p:grpSpPr>
        <p:grpSp>
          <p:nvGrpSpPr>
            <p:cNvPr id="25" name="Group 24"/>
            <p:cNvGrpSpPr/>
            <p:nvPr/>
          </p:nvGrpSpPr>
          <p:grpSpPr>
            <a:xfrm>
              <a:off x="5962610" y="2810142"/>
              <a:ext cx="118538" cy="698748"/>
              <a:chOff x="5962610" y="2980134"/>
              <a:chExt cx="118538" cy="698748"/>
            </a:xfrm>
          </p:grpSpPr>
          <p:grpSp>
            <p:nvGrpSpPr>
              <p:cNvPr id="31" name="Group 30"/>
              <p:cNvGrpSpPr/>
              <p:nvPr/>
            </p:nvGrpSpPr>
            <p:grpSpPr>
              <a:xfrm rot="16200000">
                <a:off x="5827971" y="3425704"/>
                <a:ext cx="387818" cy="118537"/>
                <a:chOff x="5528737" y="2580422"/>
                <a:chExt cx="1573562" cy="118535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ounded Rectangle 31"/>
              <p:cNvSpPr/>
              <p:nvPr/>
            </p:nvSpPr>
            <p:spPr>
              <a:xfrm rot="16200000">
                <a:off x="5858670" y="3084074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115010" y="2810142"/>
              <a:ext cx="118538" cy="698748"/>
              <a:chOff x="6115010" y="2991776"/>
              <a:chExt cx="118538" cy="698748"/>
            </a:xfrm>
          </p:grpSpPr>
          <p:grpSp>
            <p:nvGrpSpPr>
              <p:cNvPr id="27" name="Group 26"/>
              <p:cNvGrpSpPr/>
              <p:nvPr/>
            </p:nvGrpSpPr>
            <p:grpSpPr>
              <a:xfrm rot="16200000">
                <a:off x="5980371" y="3437346"/>
                <a:ext cx="387818" cy="118537"/>
                <a:chOff x="5528737" y="2580422"/>
                <a:chExt cx="1573562" cy="118535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Rounded Rectangle 27"/>
              <p:cNvSpPr/>
              <p:nvPr/>
            </p:nvSpPr>
            <p:spPr>
              <a:xfrm rot="16200000">
                <a:off x="6011070" y="3095716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6715032" y="3562866"/>
            <a:ext cx="270938" cy="722959"/>
            <a:chOff x="4968866" y="2810142"/>
            <a:chExt cx="270938" cy="722959"/>
          </a:xfrm>
        </p:grpSpPr>
        <p:grpSp>
          <p:nvGrpSpPr>
            <p:cNvPr id="36" name="Group 35"/>
            <p:cNvGrpSpPr/>
            <p:nvPr/>
          </p:nvGrpSpPr>
          <p:grpSpPr>
            <a:xfrm>
              <a:off x="4968866" y="2810142"/>
              <a:ext cx="118538" cy="722959"/>
              <a:chOff x="4968866" y="2986203"/>
              <a:chExt cx="118538" cy="722959"/>
            </a:xfrm>
          </p:grpSpPr>
          <p:grpSp>
            <p:nvGrpSpPr>
              <p:cNvPr id="42" name="Group 41"/>
              <p:cNvGrpSpPr/>
              <p:nvPr/>
            </p:nvGrpSpPr>
            <p:grpSpPr>
              <a:xfrm rot="16200000">
                <a:off x="4760385" y="31946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Rounded Rectangle 42"/>
              <p:cNvSpPr/>
              <p:nvPr/>
            </p:nvSpPr>
            <p:spPr>
              <a:xfrm rot="16200000">
                <a:off x="4892653" y="35144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121266" y="2810142"/>
              <a:ext cx="118538" cy="722959"/>
              <a:chOff x="5121266" y="3138603"/>
              <a:chExt cx="118538" cy="722959"/>
            </a:xfrm>
          </p:grpSpPr>
          <p:grpSp>
            <p:nvGrpSpPr>
              <p:cNvPr id="38" name="Group 37"/>
              <p:cNvGrpSpPr/>
              <p:nvPr/>
            </p:nvGrpSpPr>
            <p:grpSpPr>
              <a:xfrm rot="16200000">
                <a:off x="4912785" y="33470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Rounded Rectangle 38"/>
              <p:cNvSpPr/>
              <p:nvPr/>
            </p:nvSpPr>
            <p:spPr>
              <a:xfrm rot="16200000">
                <a:off x="5045053" y="36668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6155535" y="1343604"/>
            <a:ext cx="39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X</a:t>
            </a:r>
          </a:p>
        </p:txBody>
      </p:sp>
      <p:sp>
        <p:nvSpPr>
          <p:cNvPr id="47" name="Down Arrow 46"/>
          <p:cNvSpPr/>
          <p:nvPr/>
        </p:nvSpPr>
        <p:spPr>
          <a:xfrm>
            <a:off x="6194255" y="2292709"/>
            <a:ext cx="309393" cy="44307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6194255" y="2900563"/>
            <a:ext cx="309393" cy="4053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696058" y="808702"/>
            <a:ext cx="1295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Parents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00307" y="4409993"/>
            <a:ext cx="138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DH lines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18071" y="3585112"/>
            <a:ext cx="456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...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53200" y="2292709"/>
            <a:ext cx="2421471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haploid induction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genome doubling</a:t>
            </a:r>
          </a:p>
        </p:txBody>
      </p:sp>
    </p:spTree>
    <p:extLst>
      <p:ext uri="{BB962C8B-B14F-4D97-AF65-F5344CB8AC3E}">
        <p14:creationId xmlns:p14="http://schemas.microsoft.com/office/powerpoint/2010/main" val="372584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378760" y="1478887"/>
            <a:ext cx="8308040" cy="19745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78760" y="1850041"/>
            <a:ext cx="4303306" cy="646331"/>
            <a:chOff x="378760" y="1375447"/>
            <a:chExt cx="4303306" cy="646331"/>
          </a:xfrm>
        </p:grpSpPr>
        <p:sp>
          <p:nvSpPr>
            <p:cNvPr id="6" name="Rounded Rectangle 5"/>
            <p:cNvSpPr/>
            <p:nvPr/>
          </p:nvSpPr>
          <p:spPr>
            <a:xfrm>
              <a:off x="1794933" y="1531499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94933" y="1743165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8760" y="1531499"/>
              <a:ext cx="14161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tima"/>
                  <a:cs typeface="Optima"/>
                </a:rPr>
                <a:t>Chromosome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59592" y="1375447"/>
              <a:ext cx="2832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48" y="407034"/>
            <a:ext cx="8486836" cy="55509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/>
                <a:cs typeface="Optima"/>
              </a:rPr>
              <a:t>Mapping a 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causal genetic controlling component (X)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1" y="1533718"/>
            <a:ext cx="1267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Map/Marker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528734" y="1514499"/>
            <a:ext cx="2887133" cy="1726777"/>
            <a:chOff x="5528733" y="1039905"/>
            <a:chExt cx="2887133" cy="1726777"/>
          </a:xfrm>
        </p:grpSpPr>
        <p:sp>
          <p:nvSpPr>
            <p:cNvPr id="27" name="Rounded Rectangle 26"/>
            <p:cNvSpPr/>
            <p:nvPr/>
          </p:nvSpPr>
          <p:spPr>
            <a:xfrm>
              <a:off x="5528733" y="1759142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28733" y="1547476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528733" y="2647077"/>
              <a:ext cx="2887133" cy="119605"/>
              <a:chOff x="5528733" y="2791016"/>
              <a:chExt cx="2887133" cy="11960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5528733" y="2792088"/>
                <a:ext cx="2353742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772400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528733" y="2436483"/>
              <a:ext cx="2887133" cy="118533"/>
              <a:chOff x="5528733" y="2580422"/>
              <a:chExt cx="2887133" cy="118533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Down Arrow 36"/>
            <p:cNvSpPr/>
            <p:nvPr/>
          </p:nvSpPr>
          <p:spPr>
            <a:xfrm>
              <a:off x="6891873" y="2004680"/>
              <a:ext cx="118534" cy="255596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86009" y="1039905"/>
              <a:ext cx="15302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/>
                <a:t>Recombination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620007" y="1553570"/>
              <a:ext cx="2624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091280" y="1533718"/>
            <a:ext cx="789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A      B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539082" y="1533718"/>
            <a:ext cx="823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C      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31912" y="1862163"/>
            <a:ext cx="4150154" cy="1584579"/>
            <a:chOff x="531912" y="1387569"/>
            <a:chExt cx="4150154" cy="1584579"/>
          </a:xfrm>
        </p:grpSpPr>
        <p:sp>
          <p:nvSpPr>
            <p:cNvPr id="20" name="TextBox 19"/>
            <p:cNvSpPr txBox="1"/>
            <p:nvPr/>
          </p:nvSpPr>
          <p:spPr>
            <a:xfrm>
              <a:off x="531912" y="2385666"/>
              <a:ext cx="106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tima"/>
                  <a:cs typeface="Optima"/>
                </a:rPr>
                <a:t>Genotype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4933" y="1894930"/>
              <a:ext cx="288713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…1…1… …1…1…</a:t>
              </a:r>
            </a:p>
            <a:p>
              <a:pPr>
                <a:defRPr/>
              </a:pP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…0…0…</a:t>
              </a:r>
              <a:r>
                <a:rPr lang="en-US" sz="3200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 </a:t>
              </a: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…0…0…</a:t>
              </a:r>
              <a:endParaRPr lang="en-US" sz="32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243670" y="1387569"/>
              <a:ext cx="0" cy="609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726271" y="1387569"/>
              <a:ext cx="0" cy="609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699936" y="1387569"/>
              <a:ext cx="0" cy="609600"/>
            </a:xfrm>
            <a:prstGeom prst="line">
              <a:avLst/>
            </a:prstGeom>
            <a:ln>
              <a:solidFill>
                <a:srgbClr val="7F7F7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182537" y="1387569"/>
              <a:ext cx="0" cy="609600"/>
            </a:xfrm>
            <a:prstGeom prst="line">
              <a:avLst/>
            </a:prstGeom>
            <a:ln>
              <a:solidFill>
                <a:srgbClr val="7F7F7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F14B-0909-74E1-131B-8D107D6B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0337-0F02-974F-EF25-ABD89342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48" y="287763"/>
            <a:ext cx="8486836" cy="55509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/>
                <a:cs typeface="Optima"/>
              </a:rPr>
              <a:t>Mapping a 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causal genetic controlling component (X)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6AEBE9-ED35-D7F2-03F0-F034BA5092EC}"/>
              </a:ext>
            </a:extLst>
          </p:cNvPr>
          <p:cNvGrpSpPr/>
          <p:nvPr/>
        </p:nvGrpSpPr>
        <p:grpSpPr>
          <a:xfrm>
            <a:off x="3418865" y="1559515"/>
            <a:ext cx="1133644" cy="3186973"/>
            <a:chOff x="5580401" y="3503379"/>
            <a:chExt cx="1133644" cy="318697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2D20D07-24AF-BC8B-3267-A2673BC52FC9}"/>
                </a:ext>
              </a:extLst>
            </p:cNvPr>
            <p:cNvSpPr txBox="1"/>
            <p:nvPr/>
          </p:nvSpPr>
          <p:spPr>
            <a:xfrm>
              <a:off x="5580401" y="6351798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Phenotype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929FF2-F6EC-CB9B-FBA2-E8685110B6D6}"/>
                </a:ext>
              </a:extLst>
            </p:cNvPr>
            <p:cNvSpPr/>
            <p:nvPr/>
          </p:nvSpPr>
          <p:spPr>
            <a:xfrm>
              <a:off x="5945300" y="3743687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61665E7-5F5E-EF14-2F58-048EEA743328}"/>
                </a:ext>
              </a:extLst>
            </p:cNvPr>
            <p:cNvSpPr/>
            <p:nvPr/>
          </p:nvSpPr>
          <p:spPr>
            <a:xfrm>
              <a:off x="5945300" y="4472819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9445B50-C2CA-C1A0-2AB1-35F8AC0133F0}"/>
                </a:ext>
              </a:extLst>
            </p:cNvPr>
            <p:cNvSpPr/>
            <p:nvPr/>
          </p:nvSpPr>
          <p:spPr>
            <a:xfrm>
              <a:off x="5945300" y="4108253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612EA1E-F0C5-EF12-E16B-A27498D37721}"/>
                </a:ext>
              </a:extLst>
            </p:cNvPr>
            <p:cNvSpPr/>
            <p:nvPr/>
          </p:nvSpPr>
          <p:spPr>
            <a:xfrm>
              <a:off x="5945300" y="4837385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1826765-D449-1D28-5F48-56BCC0F97566}"/>
                </a:ext>
              </a:extLst>
            </p:cNvPr>
            <p:cNvSpPr/>
            <p:nvPr/>
          </p:nvSpPr>
          <p:spPr>
            <a:xfrm>
              <a:off x="5945300" y="5566517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7AE2F91-205A-FE01-4DA5-9ABF4FB6A83C}"/>
                </a:ext>
              </a:extLst>
            </p:cNvPr>
            <p:cNvSpPr/>
            <p:nvPr/>
          </p:nvSpPr>
          <p:spPr>
            <a:xfrm>
              <a:off x="5945300" y="5201951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6C4840E-79EA-5D33-0564-A7E2D79EB7D3}"/>
                </a:ext>
              </a:extLst>
            </p:cNvPr>
            <p:cNvSpPr/>
            <p:nvPr/>
          </p:nvSpPr>
          <p:spPr>
            <a:xfrm>
              <a:off x="5945300" y="5931084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20783BE-5F4B-43AA-A415-939F046441D7}"/>
                </a:ext>
              </a:extLst>
            </p:cNvPr>
            <p:cNvSpPr txBox="1"/>
            <p:nvPr/>
          </p:nvSpPr>
          <p:spPr>
            <a:xfrm>
              <a:off x="5929948" y="3503379"/>
              <a:ext cx="353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700"/>
                  </a:solidFill>
                  <a:latin typeface="Optima"/>
                  <a:cs typeface="Optima"/>
                </a:rPr>
                <a:t>X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F1E493-E2B0-AA1D-0461-32C9833DB030}"/>
              </a:ext>
            </a:extLst>
          </p:cNvPr>
          <p:cNvGrpSpPr/>
          <p:nvPr/>
        </p:nvGrpSpPr>
        <p:grpSpPr>
          <a:xfrm>
            <a:off x="4623070" y="2204380"/>
            <a:ext cx="1672253" cy="1230291"/>
            <a:chOff x="6610840" y="4217968"/>
            <a:chExt cx="1672253" cy="12302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AC51BE6-CBE0-77E1-E7EE-CDE9D7F48031}"/>
                </a:ext>
              </a:extLst>
            </p:cNvPr>
            <p:cNvSpPr txBox="1"/>
            <p:nvPr/>
          </p:nvSpPr>
          <p:spPr>
            <a:xfrm>
              <a:off x="6890589" y="4863484"/>
              <a:ext cx="13195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A B </a:t>
              </a:r>
              <a:r>
                <a:rPr lang="en-US" sz="3200" dirty="0">
                  <a:solidFill>
                    <a:srgbClr val="007700"/>
                  </a:solidFill>
                  <a:latin typeface="Optima"/>
                  <a:cs typeface="Optima"/>
                </a:rPr>
                <a:t>X</a:t>
              </a:r>
              <a:r>
                <a:rPr lang="en-US" dirty="0">
                  <a:latin typeface="Optima"/>
                  <a:cs typeface="Optima"/>
                </a:rPr>
                <a:t> C 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EB46F2-338E-6A19-DFEA-D5D2B25A229F}"/>
                </a:ext>
              </a:extLst>
            </p:cNvPr>
            <p:cNvSpPr txBox="1"/>
            <p:nvPr/>
          </p:nvSpPr>
          <p:spPr>
            <a:xfrm>
              <a:off x="6610840" y="4217968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Mapping result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9AB8228-8CB3-7F41-438E-9414D760522C}"/>
              </a:ext>
            </a:extLst>
          </p:cNvPr>
          <p:cNvGrpSpPr/>
          <p:nvPr/>
        </p:nvGrpSpPr>
        <p:grpSpPr>
          <a:xfrm>
            <a:off x="378760" y="1111631"/>
            <a:ext cx="2887134" cy="3103462"/>
            <a:chOff x="2366531" y="3125220"/>
            <a:chExt cx="2887134" cy="3103462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7B85BF9-4F86-5136-9885-FE33833DDCE7}"/>
                </a:ext>
              </a:extLst>
            </p:cNvPr>
            <p:cNvSpPr/>
            <p:nvPr/>
          </p:nvSpPr>
          <p:spPr>
            <a:xfrm>
              <a:off x="2366531" y="4284014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21073018-D4FB-AD24-B77E-27823A74C122}"/>
                </a:ext>
              </a:extLst>
            </p:cNvPr>
            <p:cNvSpPr/>
            <p:nvPr/>
          </p:nvSpPr>
          <p:spPr>
            <a:xfrm>
              <a:off x="2366531" y="3920465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01364B7-F336-6840-9D3E-7112295602A3}"/>
                </a:ext>
              </a:extLst>
            </p:cNvPr>
            <p:cNvGrpSpPr/>
            <p:nvPr/>
          </p:nvGrpSpPr>
          <p:grpSpPr>
            <a:xfrm>
              <a:off x="2366531" y="5026125"/>
              <a:ext cx="2887133" cy="119605"/>
              <a:chOff x="5528733" y="2791016"/>
              <a:chExt cx="2887133" cy="119605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13F70154-09B7-633D-AA7C-7C72EBA05F16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2353742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FB86D345-05A0-BE98-939B-1D31D4C5EF0A}"/>
                  </a:ext>
                </a:extLst>
              </p:cNvPr>
              <p:cNvSpPr/>
              <p:nvPr/>
            </p:nvSpPr>
            <p:spPr>
              <a:xfrm>
                <a:off x="7772400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FBC73D2-59C7-6CDF-443C-C79D3B0E0E55}"/>
                </a:ext>
              </a:extLst>
            </p:cNvPr>
            <p:cNvGrpSpPr/>
            <p:nvPr/>
          </p:nvGrpSpPr>
          <p:grpSpPr>
            <a:xfrm>
              <a:off x="2366531" y="4662576"/>
              <a:ext cx="2887133" cy="118533"/>
              <a:chOff x="5528733" y="2580422"/>
              <a:chExt cx="2887133" cy="118533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5CAE4909-622C-0680-4F97-AAB2A7A8C0A2}"/>
                  </a:ext>
                </a:extLst>
              </p:cNvPr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9CD2A680-D2CF-1057-DF0D-3E5CAED97DE4}"/>
                  </a:ext>
                </a:extLst>
              </p:cNvPr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6A6FF22-3898-60E4-C4F5-899EFFFAAF3E}"/>
                </a:ext>
              </a:extLst>
            </p:cNvPr>
            <p:cNvGrpSpPr/>
            <p:nvPr/>
          </p:nvGrpSpPr>
          <p:grpSpPr>
            <a:xfrm>
              <a:off x="2366531" y="5405759"/>
              <a:ext cx="2887133" cy="118533"/>
              <a:chOff x="5528733" y="2580422"/>
              <a:chExt cx="2887133" cy="118533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AFA5F36B-A752-410C-4B04-2BF0608ADF67}"/>
                  </a:ext>
                </a:extLst>
              </p:cNvPr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C4D352F-A9EE-0F0A-0D11-72BDBD012D29}"/>
                  </a:ext>
                </a:extLst>
              </p:cNvPr>
              <p:cNvSpPr/>
              <p:nvPr/>
            </p:nvSpPr>
            <p:spPr>
              <a:xfrm>
                <a:off x="7151841" y="2580422"/>
                <a:ext cx="1264025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EBA0F19-59E4-44A2-2763-D03D3670756C}"/>
                </a:ext>
              </a:extLst>
            </p:cNvPr>
            <p:cNvGrpSpPr/>
            <p:nvPr/>
          </p:nvGrpSpPr>
          <p:grpSpPr>
            <a:xfrm>
              <a:off x="2366532" y="5769308"/>
              <a:ext cx="2887133" cy="117471"/>
              <a:chOff x="5528733" y="2791016"/>
              <a:chExt cx="2353742" cy="118533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BD7B1DA9-34CC-3434-33D8-A48D4F18AFD0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2353742" cy="1174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80878AD5-EBBE-863F-6A50-D9A6764603E8}"/>
                  </a:ext>
                </a:extLst>
              </p:cNvPr>
              <p:cNvSpPr/>
              <p:nvPr/>
            </p:nvSpPr>
            <p:spPr>
              <a:xfrm>
                <a:off x="5528733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6E3B2DA-3321-FB70-3F0A-54B30E898C9C}"/>
                </a:ext>
              </a:extLst>
            </p:cNvPr>
            <p:cNvGrpSpPr/>
            <p:nvPr/>
          </p:nvGrpSpPr>
          <p:grpSpPr>
            <a:xfrm>
              <a:off x="2366531" y="6110149"/>
              <a:ext cx="2887134" cy="118533"/>
              <a:chOff x="5528733" y="2791016"/>
              <a:chExt cx="2887134" cy="118533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A14113F1-338E-810F-9C5E-FDA6A76B2986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986362" cy="1174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E9D34A71-686C-D753-BF25-63E7A4C8A55F}"/>
                  </a:ext>
                </a:extLst>
              </p:cNvPr>
              <p:cNvSpPr/>
              <p:nvPr/>
            </p:nvSpPr>
            <p:spPr>
              <a:xfrm>
                <a:off x="6447359" y="2791016"/>
                <a:ext cx="1968508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CEC691D-5F03-C15A-7549-D5A17FDFD431}"/>
                </a:ext>
              </a:extLst>
            </p:cNvPr>
            <p:cNvSpPr txBox="1"/>
            <p:nvPr/>
          </p:nvSpPr>
          <p:spPr>
            <a:xfrm>
              <a:off x="2797364" y="3125220"/>
              <a:ext cx="1986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pPr algn="ctr"/>
              <a:r>
                <a:rPr lang="en-US" dirty="0"/>
                <a:t>Mapping population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423F6F-3E80-FFEB-DFDD-2628ACBE100A}"/>
              </a:ext>
            </a:extLst>
          </p:cNvPr>
          <p:cNvGrpSpPr/>
          <p:nvPr/>
        </p:nvGrpSpPr>
        <p:grpSpPr>
          <a:xfrm>
            <a:off x="688026" y="1476258"/>
            <a:ext cx="2417501" cy="3182069"/>
            <a:chOff x="2675796" y="3489846"/>
            <a:chExt cx="2417501" cy="318206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B0B0124-DA42-8EF2-48B1-A06B4E716339}"/>
                </a:ext>
              </a:extLst>
            </p:cNvPr>
            <p:cNvSpPr txBox="1"/>
            <p:nvPr/>
          </p:nvSpPr>
          <p:spPr>
            <a:xfrm>
              <a:off x="3269041" y="6333361"/>
              <a:ext cx="106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Genotype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3DF14D7-750B-9D4E-DD56-B5B4F2B3CCAE}"/>
                </a:ext>
              </a:extLst>
            </p:cNvPr>
            <p:cNvSpPr txBox="1"/>
            <p:nvPr/>
          </p:nvSpPr>
          <p:spPr>
            <a:xfrm>
              <a:off x="2675796" y="3489846"/>
              <a:ext cx="241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A      B           C       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7DA9032-CCD8-82C6-2500-B7B1CB38994F}"/>
                </a:ext>
              </a:extLst>
            </p:cNvPr>
            <p:cNvSpPr txBox="1"/>
            <p:nvPr/>
          </p:nvSpPr>
          <p:spPr>
            <a:xfrm>
              <a:off x="2706903" y="3761600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1     1          1       1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6CAB829-4AD4-268B-9305-B20EEF563595}"/>
                </a:ext>
              </a:extLst>
            </p:cNvPr>
            <p:cNvSpPr txBox="1"/>
            <p:nvPr/>
          </p:nvSpPr>
          <p:spPr>
            <a:xfrm>
              <a:off x="2706903" y="4125226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0     0          0       0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80C9DAF-1CCD-6821-64DC-D2EC4945C821}"/>
                </a:ext>
              </a:extLst>
            </p:cNvPr>
            <p:cNvSpPr txBox="1"/>
            <p:nvPr/>
          </p:nvSpPr>
          <p:spPr>
            <a:xfrm>
              <a:off x="2706903" y="4488852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1     1          1       0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42262A6-15AD-D8F8-713D-D8FA52B4635E}"/>
                </a:ext>
              </a:extLst>
            </p:cNvPr>
            <p:cNvSpPr txBox="1"/>
            <p:nvPr/>
          </p:nvSpPr>
          <p:spPr>
            <a:xfrm>
              <a:off x="2706903" y="4859534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0     0          0       1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4085C8C-FD62-49AC-ADE4-9726F4C8A65B}"/>
                </a:ext>
              </a:extLst>
            </p:cNvPr>
            <p:cNvSpPr txBox="1"/>
            <p:nvPr/>
          </p:nvSpPr>
          <p:spPr>
            <a:xfrm>
              <a:off x="2706903" y="5237272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1     1          0       0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A111336-380A-8F5A-7A40-9BD75E665F5A}"/>
                </a:ext>
              </a:extLst>
            </p:cNvPr>
            <p:cNvSpPr txBox="1"/>
            <p:nvPr/>
          </p:nvSpPr>
          <p:spPr>
            <a:xfrm>
              <a:off x="2706903" y="5600898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1     0          0       0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47FE464-D840-483E-42DF-1D2E752D900F}"/>
                </a:ext>
              </a:extLst>
            </p:cNvPr>
            <p:cNvSpPr txBox="1"/>
            <p:nvPr/>
          </p:nvSpPr>
          <p:spPr>
            <a:xfrm>
              <a:off x="2706903" y="5943354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0     1          1       1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A8F827-D2A7-45CF-F355-B2462037816F}"/>
              </a:ext>
            </a:extLst>
          </p:cNvPr>
          <p:cNvGrpSpPr/>
          <p:nvPr/>
        </p:nvGrpSpPr>
        <p:grpSpPr>
          <a:xfrm>
            <a:off x="1712165" y="1873813"/>
            <a:ext cx="118534" cy="2370320"/>
            <a:chOff x="531912" y="3824453"/>
            <a:chExt cx="118534" cy="237032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EFCCF8E-0989-A23D-E904-5EEF8BF324A2}"/>
                </a:ext>
              </a:extLst>
            </p:cNvPr>
            <p:cNvSpPr/>
            <p:nvPr/>
          </p:nvSpPr>
          <p:spPr>
            <a:xfrm>
              <a:off x="531912" y="382445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371A967-5FA5-6FA1-9836-C2E80224D6B0}"/>
                </a:ext>
              </a:extLst>
            </p:cNvPr>
            <p:cNvSpPr/>
            <p:nvPr/>
          </p:nvSpPr>
          <p:spPr>
            <a:xfrm>
              <a:off x="531912" y="4573620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8D8FF57-239D-6084-7640-3D5815D5AE5C}"/>
                </a:ext>
              </a:extLst>
            </p:cNvPr>
            <p:cNvSpPr/>
            <p:nvPr/>
          </p:nvSpPr>
          <p:spPr>
            <a:xfrm>
              <a:off x="531912" y="531680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CB94DB3-4786-DA9A-50D2-8753290BA91E}"/>
                </a:ext>
              </a:extLst>
            </p:cNvPr>
            <p:cNvSpPr/>
            <p:nvPr/>
          </p:nvSpPr>
          <p:spPr>
            <a:xfrm>
              <a:off x="531912" y="601793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91946E-BADB-CD2A-032F-4EC88D66BD88}"/>
              </a:ext>
            </a:extLst>
          </p:cNvPr>
          <p:cNvGrpSpPr/>
          <p:nvPr/>
        </p:nvGrpSpPr>
        <p:grpSpPr>
          <a:xfrm>
            <a:off x="6833931" y="1559515"/>
            <a:ext cx="1133644" cy="3186973"/>
            <a:chOff x="5580401" y="3503379"/>
            <a:chExt cx="1133644" cy="318697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32A94C1-2251-8D52-853C-7611315155B7}"/>
                </a:ext>
              </a:extLst>
            </p:cNvPr>
            <p:cNvSpPr txBox="1"/>
            <p:nvPr/>
          </p:nvSpPr>
          <p:spPr>
            <a:xfrm>
              <a:off x="5580401" y="6351798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Phenotype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415E46-8FE8-8CE6-FEF9-B24AF54AFFA4}"/>
                </a:ext>
              </a:extLst>
            </p:cNvPr>
            <p:cNvSpPr/>
            <p:nvPr/>
          </p:nvSpPr>
          <p:spPr>
            <a:xfrm>
              <a:off x="5945300" y="374368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35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DB7EFF7-1647-7937-0E34-E0B2F9A7BD83}"/>
                </a:ext>
              </a:extLst>
            </p:cNvPr>
            <p:cNvSpPr/>
            <p:nvPr/>
          </p:nvSpPr>
          <p:spPr>
            <a:xfrm>
              <a:off x="5945300" y="447281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24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85BEF92-9D86-66F3-70AC-371B63D63290}"/>
                </a:ext>
              </a:extLst>
            </p:cNvPr>
            <p:cNvSpPr/>
            <p:nvPr/>
          </p:nvSpPr>
          <p:spPr>
            <a:xfrm>
              <a:off x="5945300" y="410825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ea typeface="ＭＳ Ｐゴシック" charset="-128"/>
                  <a:cs typeface="ＭＳ Ｐゴシック" charset="-128"/>
                </a:rPr>
                <a:t>3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820CB7-E654-F903-3B98-AD2D2B407838}"/>
                </a:ext>
              </a:extLst>
            </p:cNvPr>
            <p:cNvSpPr/>
            <p:nvPr/>
          </p:nvSpPr>
          <p:spPr>
            <a:xfrm>
              <a:off x="5945300" y="4837385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12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6CE1558-0F5C-9716-9CB9-438618307094}"/>
                </a:ext>
              </a:extLst>
            </p:cNvPr>
            <p:cNvSpPr/>
            <p:nvPr/>
          </p:nvSpPr>
          <p:spPr>
            <a:xfrm>
              <a:off x="5945300" y="556651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18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BF1A874-4BE5-6AF3-9DA3-FF92D632ECCE}"/>
                </a:ext>
              </a:extLst>
            </p:cNvPr>
            <p:cNvSpPr/>
            <p:nvPr/>
          </p:nvSpPr>
          <p:spPr>
            <a:xfrm>
              <a:off x="5945300" y="5201951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45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3C90369-DC60-0781-C693-A3A8947ABB3F}"/>
                </a:ext>
              </a:extLst>
            </p:cNvPr>
            <p:cNvSpPr/>
            <p:nvPr/>
          </p:nvSpPr>
          <p:spPr>
            <a:xfrm>
              <a:off x="5945300" y="5931084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20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E336339-ADF8-C7EE-D3B0-B8FB5BBE0B66}"/>
                </a:ext>
              </a:extLst>
            </p:cNvPr>
            <p:cNvSpPr txBox="1"/>
            <p:nvPr/>
          </p:nvSpPr>
          <p:spPr>
            <a:xfrm>
              <a:off x="5970699" y="3503379"/>
              <a:ext cx="492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700"/>
                  </a:solidFill>
                  <a:latin typeface="Optima"/>
                  <a:cs typeface="Optima"/>
                </a:rPr>
                <a:t>X’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4FC44-9CBA-4A98-603A-E71BD08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3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67466</TotalTime>
  <Words>2149</Words>
  <Application>Microsoft Macintosh PowerPoint</Application>
  <PresentationFormat>On-screen Show (16:9)</PresentationFormat>
  <Paragraphs>454</Paragraphs>
  <Slides>40</Slides>
  <Notes>21</Notes>
  <HiddenSlides>4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ＭＳ Ｐゴシック</vt:lpstr>
      <vt:lpstr>Söhne</vt:lpstr>
      <vt:lpstr>Arial</vt:lpstr>
      <vt:lpstr>Calibri</vt:lpstr>
      <vt:lpstr>Courier</vt:lpstr>
      <vt:lpstr>Helvetica</vt:lpstr>
      <vt:lpstr>Optima</vt:lpstr>
      <vt:lpstr>Times New Roman</vt:lpstr>
      <vt:lpstr>Office Theme</vt:lpstr>
      <vt:lpstr>Equation</vt:lpstr>
      <vt:lpstr>QTL mapping and GWAS  Bioinformatics Applications (PLPTH813)</vt:lpstr>
      <vt:lpstr>Outline</vt:lpstr>
      <vt:lpstr>What is the goal to perform QTL or GWAS?</vt:lpstr>
      <vt:lpstr>QTL mapping</vt:lpstr>
      <vt:lpstr>Sequencing technology is an excellent tool to genotype many loci in parallel</vt:lpstr>
      <vt:lpstr>Phenotyping</vt:lpstr>
      <vt:lpstr>Mapping populations</vt:lpstr>
      <vt:lpstr>Mapping a causal genetic controlling component (X)</vt:lpstr>
      <vt:lpstr>Mapping a causal genetic controlling component (X)</vt:lpstr>
      <vt:lpstr>Approach 1: t-test or ANOVA</vt:lpstr>
      <vt:lpstr>Approach 2: Interval mapping (IM)</vt:lpstr>
      <vt:lpstr>Estimate likelihood of a QTL model</vt:lpstr>
      <vt:lpstr>LOD (logarithm of the odds)</vt:lpstr>
      <vt:lpstr>PowerPoint Presentation</vt:lpstr>
      <vt:lpstr>Permutation tests to infer a LOD threshold</vt:lpstr>
      <vt:lpstr>Question</vt:lpstr>
      <vt:lpstr>Genome-wide association study (GWAS)</vt:lpstr>
      <vt:lpstr>GWAS inputs</vt:lpstr>
      <vt:lpstr>Mapping populations</vt:lpstr>
      <vt:lpstr>Marker and causal variants</vt:lpstr>
      <vt:lpstr>Linkage disequilibrium (LD)</vt:lpstr>
      <vt:lpstr>Linkage disequilibrium (LD)</vt:lpstr>
      <vt:lpstr>Genotyping data and filtering</vt:lpstr>
      <vt:lpstr>Statistical test for each genomic variant (e.g., SNP)</vt:lpstr>
      <vt:lpstr>Spurious associations</vt:lpstr>
      <vt:lpstr>Population structure (Q)</vt:lpstr>
      <vt:lpstr>Q + K model explains more phenotypic variants</vt:lpstr>
      <vt:lpstr>quantile-quantile (Q-Q) p-value plot</vt:lpstr>
      <vt:lpstr>Mixed linear model (Q+K MLM)</vt:lpstr>
      <vt:lpstr>GWAS w/o accounting for population structure</vt:lpstr>
      <vt:lpstr>Manhattan plot</vt:lpstr>
      <vt:lpstr>GWAS p-value threshold</vt:lpstr>
      <vt:lpstr>k-mer GWAS</vt:lpstr>
      <vt:lpstr>SHORT k-mer markers represent a wide range of genomic variants</vt:lpstr>
      <vt:lpstr>PowerPoint Presentation</vt:lpstr>
      <vt:lpstr>Comparison between QTL and GWAS</vt:lpstr>
      <vt:lpstr>Interval mapping – estimate genotypes</vt:lpstr>
      <vt:lpstr>Genetic linkage map</vt:lpstr>
      <vt:lpstr>Mapping function</vt:lpstr>
      <vt:lpstr>Interval mapping – estimate genotypes</vt:lpstr>
    </vt:vector>
  </TitlesOfParts>
  <Company>ksu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Lei</dc:creator>
  <cp:lastModifiedBy>Sanzhen Liu</cp:lastModifiedBy>
  <cp:revision>362</cp:revision>
  <dcterms:created xsi:type="dcterms:W3CDTF">2015-03-09T02:12:47Z</dcterms:created>
  <dcterms:modified xsi:type="dcterms:W3CDTF">2025-03-25T18:35:45Z</dcterms:modified>
</cp:coreProperties>
</file>